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2" r:id="rId5"/>
  </p:sldMasterIdLst>
  <p:notesMasterIdLst>
    <p:notesMasterId r:id="rId37"/>
  </p:notesMasterIdLst>
  <p:handoutMasterIdLst>
    <p:handoutMasterId r:id="rId38"/>
  </p:handoutMasterIdLst>
  <p:sldIdLst>
    <p:sldId id="256" r:id="rId6"/>
    <p:sldId id="260" r:id="rId7"/>
    <p:sldId id="300" r:id="rId8"/>
    <p:sldId id="262" r:id="rId9"/>
    <p:sldId id="263" r:id="rId10"/>
    <p:sldId id="258" r:id="rId11"/>
    <p:sldId id="279" r:id="rId12"/>
    <p:sldId id="265" r:id="rId13"/>
    <p:sldId id="280" r:id="rId14"/>
    <p:sldId id="266" r:id="rId15"/>
    <p:sldId id="282" r:id="rId16"/>
    <p:sldId id="286" r:id="rId17"/>
    <p:sldId id="289" r:id="rId18"/>
    <p:sldId id="288" r:id="rId19"/>
    <p:sldId id="299" r:id="rId20"/>
    <p:sldId id="292" r:id="rId21"/>
    <p:sldId id="296" r:id="rId22"/>
    <p:sldId id="301" r:id="rId23"/>
    <p:sldId id="290" r:id="rId24"/>
    <p:sldId id="298" r:id="rId25"/>
    <p:sldId id="293" r:id="rId26"/>
    <p:sldId id="294" r:id="rId27"/>
    <p:sldId id="295" r:id="rId28"/>
    <p:sldId id="264" r:id="rId29"/>
    <p:sldId id="268" r:id="rId30"/>
    <p:sldId id="269" r:id="rId31"/>
    <p:sldId id="270" r:id="rId32"/>
    <p:sldId id="271" r:id="rId33"/>
    <p:sldId id="273" r:id="rId34"/>
    <p:sldId id="274" r:id="rId35"/>
    <p:sldId id="276" r:id="rId3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C7C8C"/>
    <a:srgbClr val="532939"/>
    <a:srgbClr val="8A6579"/>
    <a:srgbClr val="899F99"/>
    <a:srgbClr val="ACAA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6" autoAdjust="0"/>
    <p:restoredTop sz="94751"/>
  </p:normalViewPr>
  <p:slideViewPr>
    <p:cSldViewPr snapToGrid="0" snapToObjects="1">
      <p:cViewPr varScale="1">
        <p:scale>
          <a:sx n="96" d="100"/>
          <a:sy n="96" d="100"/>
        </p:scale>
        <p:origin x="77" y="586"/>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2" d="100"/>
          <a:sy n="72" d="100"/>
        </p:scale>
        <p:origin x="3592"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F6E645-434C-EA49-B6C6-C5690AE0E696}" type="datetimeFigureOut">
              <a:rPr lang="en-US" smtClean="0"/>
              <a:t>6/1/2018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006D3A-93EA-CB41-BAE5-94634AB78CD0}" type="slidenum">
              <a:rPr lang="en-US" smtClean="0"/>
              <a:t>‹#›</a:t>
            </a:fld>
            <a:endParaRPr lang="en-US"/>
          </a:p>
        </p:txBody>
      </p:sp>
    </p:spTree>
    <p:extLst>
      <p:ext uri="{BB962C8B-B14F-4D97-AF65-F5344CB8AC3E}">
        <p14:creationId xmlns:p14="http://schemas.microsoft.com/office/powerpoint/2010/main" val="11669122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1C43BC-87C1-AD48-8DA8-7FA849D3A8A5}" type="datetimeFigureOut">
              <a:rPr lang="en-US" smtClean="0"/>
              <a:t>6/1/2018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66F5A1-B8CD-C341-A68D-A28A25926EF7}" type="slidenum">
              <a:rPr lang="en-US" smtClean="0"/>
              <a:t>‹#›</a:t>
            </a:fld>
            <a:endParaRPr lang="en-US"/>
          </a:p>
        </p:txBody>
      </p:sp>
    </p:spTree>
    <p:extLst>
      <p:ext uri="{BB962C8B-B14F-4D97-AF65-F5344CB8AC3E}">
        <p14:creationId xmlns:p14="http://schemas.microsoft.com/office/powerpoint/2010/main" val="1761217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16</a:t>
            </a:fld>
            <a:endParaRPr lang="en-AU"/>
          </a:p>
        </p:txBody>
      </p:sp>
    </p:spTree>
    <p:extLst>
      <p:ext uri="{BB962C8B-B14F-4D97-AF65-F5344CB8AC3E}">
        <p14:creationId xmlns:p14="http://schemas.microsoft.com/office/powerpoint/2010/main" val="200735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t>D(1)</a:t>
            </a:r>
            <a:r>
              <a:rPr lang="en-AU" baseline="0" dirty="0" smtClean="0"/>
              <a:t> and D(2) have identical annual discharge amount of land ice, as diagnosed from </a:t>
            </a:r>
            <a:r>
              <a:rPr lang="en-AU" baseline="0" dirty="0" err="1" smtClean="0"/>
              <a:t>yrs</a:t>
            </a:r>
            <a:r>
              <a:rPr lang="en-AU" baseline="0" dirty="0" smtClean="0"/>
              <a:t> 2-101 of the D(0) run. </a:t>
            </a:r>
            <a:endParaRPr lang="en-AU" dirty="0" smtClean="0"/>
          </a:p>
          <a:p>
            <a:endParaRPr lang="en-AU"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21</a:t>
            </a:fld>
            <a:endParaRPr lang="en-AU"/>
          </a:p>
        </p:txBody>
      </p:sp>
    </p:spTree>
    <p:extLst>
      <p:ext uri="{BB962C8B-B14F-4D97-AF65-F5344CB8AC3E}">
        <p14:creationId xmlns:p14="http://schemas.microsoft.com/office/powerpoint/2010/main" val="1941371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Ar676</a:t>
            </a:r>
            <a:r>
              <a:rPr lang="en-AU" baseline="0" dirty="0" smtClean="0"/>
              <a:t> land ice discharge mask and at657-658 annual mean of land ice discharge rate.</a:t>
            </a:r>
          </a:p>
          <a:p>
            <a:endParaRPr lang="en-AU" baseline="0" dirty="0" smtClean="0"/>
          </a:p>
          <a:p>
            <a:r>
              <a:rPr lang="en-AU" baseline="0" dirty="0" smtClean="0"/>
              <a:t>White area</a:t>
            </a:r>
          </a:p>
          <a:p>
            <a:endParaRPr lang="en-AU" baseline="0" dirty="0" smtClean="0"/>
          </a:p>
          <a:p>
            <a:r>
              <a:rPr lang="en-AU" baseline="0" dirty="0" smtClean="0"/>
              <a:t>Red UM GC3.1 with NEMO iceberg climatology vs Black line is Ar676 diagnosed land ice discharge annual cycle. The sum of both are equal.</a:t>
            </a:r>
          </a:p>
          <a:p>
            <a:endParaRPr lang="en-AU" baseline="0" dirty="0" smtClean="0"/>
          </a:p>
          <a:p>
            <a:r>
              <a:rPr lang="en-AU" baseline="0" dirty="0" smtClean="0"/>
              <a:t>Red is more reasonable. </a:t>
            </a:r>
          </a:p>
          <a:p>
            <a:endParaRPr lang="en-AU" baseline="0" dirty="0" smtClean="0"/>
          </a:p>
          <a:p>
            <a:pPr marL="228600" indent="-228600">
              <a:buAutoNum type="arabicPeriod"/>
            </a:pPr>
            <a:r>
              <a:rPr lang="en-AU" baseline="0" dirty="0" smtClean="0"/>
              <a:t>Refreshing rises the freeze point good for sea ice to form.</a:t>
            </a:r>
          </a:p>
          <a:p>
            <a:pPr marL="228600" indent="-228600">
              <a:buAutoNum type="arabicPeriod"/>
            </a:pPr>
            <a:r>
              <a:rPr lang="en-AU" baseline="0" dirty="0" smtClean="0"/>
              <a:t>Melting will take away the heat which cause major cooling in Southern Ocean.</a:t>
            </a:r>
          </a:p>
          <a:p>
            <a:endParaRPr lang="en-AU" dirty="0"/>
          </a:p>
        </p:txBody>
      </p:sp>
      <p:sp>
        <p:nvSpPr>
          <p:cNvPr id="4" name="Slide Number Placeholder 3"/>
          <p:cNvSpPr>
            <a:spLocks noGrp="1"/>
          </p:cNvSpPr>
          <p:nvPr>
            <p:ph type="sldNum" sz="quarter" idx="10"/>
          </p:nvPr>
        </p:nvSpPr>
        <p:spPr/>
        <p:txBody>
          <a:bodyPr/>
          <a:lstStyle/>
          <a:p>
            <a:fld id="{BE3FA02F-AC4C-4C79-9887-2AB706F27FE0}" type="slidenum">
              <a:rPr lang="en-AU" smtClean="0"/>
              <a:t>22</a:t>
            </a:fld>
            <a:endParaRPr lang="en-AU"/>
          </a:p>
        </p:txBody>
      </p:sp>
    </p:spTree>
    <p:extLst>
      <p:ext uri="{BB962C8B-B14F-4D97-AF65-F5344CB8AC3E}">
        <p14:creationId xmlns:p14="http://schemas.microsoft.com/office/powerpoint/2010/main" val="20265191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tif"/><Relationship Id="rId9"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10" name="Rectangle 9"/>
          <p:cNvSpPr/>
          <p:nvPr userDrawn="1"/>
        </p:nvSpPr>
        <p:spPr>
          <a:xfrm>
            <a:off x="6854843" y="4173746"/>
            <a:ext cx="2162158" cy="909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a:p>
        </p:txBody>
      </p:sp>
      <p:sp>
        <p:nvSpPr>
          <p:cNvPr id="3" name="Subtitle 2"/>
          <p:cNvSpPr>
            <a:spLocks noGrp="1"/>
          </p:cNvSpPr>
          <p:nvPr>
            <p:ph type="subTitle" idx="1" hasCustomPrompt="1"/>
          </p:nvPr>
        </p:nvSpPr>
        <p:spPr>
          <a:xfrm>
            <a:off x="717311" y="4173747"/>
            <a:ext cx="8013597" cy="826352"/>
          </a:xfrm>
        </p:spPr>
        <p:txBody>
          <a:bodyPr>
            <a:normAutofit/>
          </a:bodyPr>
          <a:lstStyle>
            <a:lvl1pPr marL="0" indent="0" algn="l">
              <a:buNone/>
              <a:defRPr sz="2000" baseline="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err="1" smtClean="0"/>
              <a:t>Daohua</a:t>
            </a:r>
            <a:r>
              <a:rPr lang="en-US" dirty="0" smtClean="0"/>
              <a:t> Bi, ACCESS-CM Coupled Modelling Team</a:t>
            </a:r>
          </a:p>
          <a:p>
            <a:r>
              <a:rPr lang="en-US" dirty="0" smtClean="0"/>
              <a:t>Climate Sciences Center, CSIRO O </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61272" y="1052506"/>
            <a:ext cx="5293571" cy="2304700"/>
          </a:xfrm>
          <a:prstGeom prst="rect">
            <a:avLst/>
          </a:prstGeom>
        </p:spPr>
      </p:pic>
      <p:sp>
        <p:nvSpPr>
          <p:cNvPr id="14" name="Rectangle 13"/>
          <p:cNvSpPr/>
          <p:nvPr userDrawn="1"/>
        </p:nvSpPr>
        <p:spPr>
          <a:xfrm>
            <a:off x="3" y="3199894"/>
            <a:ext cx="9143999" cy="10108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hasCustomPrompt="1"/>
          </p:nvPr>
        </p:nvSpPr>
        <p:spPr>
          <a:xfrm>
            <a:off x="161365" y="3258409"/>
            <a:ext cx="8855636" cy="636024"/>
          </a:xfrm>
        </p:spPr>
        <p:txBody>
          <a:bodyPr anchor="t" anchorCtr="0">
            <a:normAutofit/>
          </a:bodyPr>
          <a:lstStyle>
            <a:lvl1pPr algn="l">
              <a:defRPr sz="2800" b="0" baseline="0">
                <a:solidFill>
                  <a:schemeClr val="bg1"/>
                </a:solidFill>
              </a:defRPr>
            </a:lvl1pPr>
          </a:lstStyle>
          <a:p>
            <a:r>
              <a:rPr lang="en-US" dirty="0" smtClean="0"/>
              <a:t>ACCESS-CM2 Performance in Climate Simulation</a:t>
            </a:r>
            <a:endParaRPr lang="en-US" dirty="0"/>
          </a:p>
        </p:txBody>
      </p:sp>
      <p:sp>
        <p:nvSpPr>
          <p:cNvPr id="11" name="Rectangle 10"/>
          <p:cNvSpPr/>
          <p:nvPr userDrawn="1"/>
        </p:nvSpPr>
        <p:spPr>
          <a:xfrm>
            <a:off x="3" y="897565"/>
            <a:ext cx="9143999" cy="154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solidFill>
                <a:schemeClr val="bg1"/>
              </a:solidFill>
            </a:endParaRPr>
          </a:p>
        </p:txBody>
      </p:sp>
      <p:sp>
        <p:nvSpPr>
          <p:cNvPr id="16" name="Triangle 15"/>
          <p:cNvSpPr/>
          <p:nvPr userDrawn="1"/>
        </p:nvSpPr>
        <p:spPr>
          <a:xfrm rot="10800000">
            <a:off x="774890" y="4192902"/>
            <a:ext cx="393539" cy="21327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7645" y="257751"/>
            <a:ext cx="1899865" cy="758055"/>
          </a:xfrm>
          <a:prstGeom prst="rect">
            <a:avLst/>
          </a:prstGeom>
        </p:spPr>
      </p:pic>
    </p:spTree>
    <p:extLst>
      <p:ext uri="{BB962C8B-B14F-4D97-AF65-F5344CB8AC3E}">
        <p14:creationId xmlns:p14="http://schemas.microsoft.com/office/powerpoint/2010/main" val="1058945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740571"/>
            <a:ext cx="4629150" cy="3655219"/>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1543051"/>
            <a:ext cx="2949178" cy="2858691"/>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42936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5430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5"/>
            <a:ext cx="1971675" cy="435887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3" y="273845"/>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897412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413000" y="2701529"/>
            <a:ext cx="6261100" cy="605937"/>
          </a:xfrm>
        </p:spPr>
        <p:txBody>
          <a:bodyPr/>
          <a:lstStyle>
            <a:lvl1pPr marL="0" indent="0" algn="l">
              <a:buNone/>
              <a:defRPr sz="1800">
                <a:solidFill>
                  <a:srgbClr val="8A6579"/>
                </a:solidFill>
              </a:defRPr>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smtClean="0"/>
              <a:t>Click to edit Master subtitle style</a:t>
            </a:r>
            <a:endParaRPr lang="en-US" dirty="0"/>
          </a:p>
        </p:txBody>
      </p:sp>
      <p:sp>
        <p:nvSpPr>
          <p:cNvPr id="17" name="Rectangle 16"/>
          <p:cNvSpPr/>
          <p:nvPr userDrawn="1"/>
        </p:nvSpPr>
        <p:spPr>
          <a:xfrm>
            <a:off x="6389226" y="4173746"/>
            <a:ext cx="2627776" cy="909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075401"/>
            <a:ext cx="9145394" cy="2268000"/>
          </a:xfrm>
          <a:prstGeom prst="rect">
            <a:avLst/>
          </a:prstGeom>
        </p:spPr>
      </p:pic>
      <p:sp>
        <p:nvSpPr>
          <p:cNvPr id="18" name="Rectangle 17"/>
          <p:cNvSpPr/>
          <p:nvPr userDrawn="1"/>
        </p:nvSpPr>
        <p:spPr>
          <a:xfrm>
            <a:off x="0" y="2902834"/>
            <a:ext cx="9144000" cy="83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riangle 18"/>
          <p:cNvSpPr/>
          <p:nvPr userDrawn="1"/>
        </p:nvSpPr>
        <p:spPr>
          <a:xfrm>
            <a:off x="8083794" y="3537927"/>
            <a:ext cx="393539" cy="20252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 name="Title 1"/>
          <p:cNvSpPr>
            <a:spLocks noGrp="1"/>
          </p:cNvSpPr>
          <p:nvPr>
            <p:ph type="ctrTitle"/>
          </p:nvPr>
        </p:nvSpPr>
        <p:spPr>
          <a:xfrm>
            <a:off x="332745" y="3170627"/>
            <a:ext cx="5370969" cy="511329"/>
          </a:xfrm>
        </p:spPr>
        <p:txBody>
          <a:bodyPr anchor="t">
            <a:noAutofit/>
          </a:bodyPr>
          <a:lstStyle>
            <a:lvl1pPr algn="l">
              <a:defRPr sz="1600" b="0">
                <a:solidFill>
                  <a:schemeClr val="bg1"/>
                </a:solidFill>
              </a:defRPr>
            </a:lvl1pPr>
          </a:lstStyle>
          <a:p>
            <a:r>
              <a:rPr lang="en-US" smtClean="0"/>
              <a:t>Click to edit Master title style</a:t>
            </a:r>
            <a:endParaRPr lang="en-US" dirty="0"/>
          </a:p>
        </p:txBody>
      </p:sp>
      <p:sp>
        <p:nvSpPr>
          <p:cNvPr id="6" name="TextBox 5"/>
          <p:cNvSpPr txBox="1"/>
          <p:nvPr userDrawn="1"/>
        </p:nvSpPr>
        <p:spPr>
          <a:xfrm>
            <a:off x="5887331" y="3171126"/>
            <a:ext cx="2772519" cy="338554"/>
          </a:xfrm>
          <a:prstGeom prst="rect">
            <a:avLst/>
          </a:prstGeom>
          <a:noFill/>
        </p:spPr>
        <p:txBody>
          <a:bodyPr wrap="square" rtlCol="0">
            <a:spAutoFit/>
          </a:bodyPr>
          <a:lstStyle/>
          <a:p>
            <a:r>
              <a:rPr lang="en-US" sz="1600" b="1" dirty="0" err="1">
                <a:solidFill>
                  <a:schemeClr val="bg1"/>
                </a:solidFill>
                <a:latin typeface="Arial" charset="0"/>
                <a:ea typeface="Arial" charset="0"/>
                <a:cs typeface="Arial" charset="0"/>
              </a:rPr>
              <a:t>www.nespclimate.com.au</a:t>
            </a:r>
            <a:endParaRPr lang="en-US" sz="1600" b="1" dirty="0">
              <a:solidFill>
                <a:schemeClr val="bg1"/>
              </a:solidFill>
              <a:latin typeface="Arial" charset="0"/>
              <a:ea typeface="Arial" charset="0"/>
              <a:cs typeface="Arial" charset="0"/>
            </a:endParaRPr>
          </a:p>
        </p:txBody>
      </p:sp>
      <p:sp>
        <p:nvSpPr>
          <p:cNvPr id="20" name="TextBox 19"/>
          <p:cNvSpPr txBox="1"/>
          <p:nvPr userDrawn="1"/>
        </p:nvSpPr>
        <p:spPr>
          <a:xfrm>
            <a:off x="344039" y="2885442"/>
            <a:ext cx="3449257" cy="307777"/>
          </a:xfrm>
          <a:prstGeom prst="rect">
            <a:avLst/>
          </a:prstGeom>
          <a:noFill/>
        </p:spPr>
        <p:txBody>
          <a:bodyPr wrap="square" rtlCol="0">
            <a:spAutoFit/>
          </a:bodyPr>
          <a:lstStyle/>
          <a:p>
            <a:r>
              <a:rPr lang="en-US" sz="1400" b="1" dirty="0">
                <a:solidFill>
                  <a:schemeClr val="bg1"/>
                </a:solidFill>
                <a:latin typeface="Arial" charset="0"/>
                <a:ea typeface="Arial" charset="0"/>
                <a:cs typeface="Arial" charset="0"/>
              </a:rPr>
              <a:t>FOR MORE INFORMATION</a:t>
            </a:r>
          </a:p>
        </p:txBody>
      </p:sp>
      <p:sp>
        <p:nvSpPr>
          <p:cNvPr id="5" name="TextBox 4"/>
          <p:cNvSpPr txBox="1"/>
          <p:nvPr userDrawn="1"/>
        </p:nvSpPr>
        <p:spPr>
          <a:xfrm>
            <a:off x="1" y="3753258"/>
            <a:ext cx="9144000" cy="369332"/>
          </a:xfrm>
          <a:prstGeom prst="rect">
            <a:avLst/>
          </a:prstGeom>
          <a:noFill/>
        </p:spPr>
        <p:txBody>
          <a:bodyPr wrap="square" rtlCol="0">
            <a:spAutoFit/>
          </a:bodyPr>
          <a:lstStyle/>
          <a:p>
            <a:pPr algn="ctr"/>
            <a:r>
              <a:rPr lang="en-US" sz="900" dirty="0">
                <a:latin typeface="Arial" charset="0"/>
                <a:ea typeface="Arial" charset="0"/>
                <a:cs typeface="Arial" charset="0"/>
              </a:rPr>
              <a:t>The</a:t>
            </a:r>
            <a:r>
              <a:rPr lang="en-US" sz="900" baseline="0" dirty="0">
                <a:latin typeface="Arial" charset="0"/>
                <a:ea typeface="Arial" charset="0"/>
                <a:cs typeface="Arial" charset="0"/>
              </a:rPr>
              <a:t> Earth Systems and Climate Change Hub is funded by the Australian Government’s National Environmental Science Program,</a:t>
            </a:r>
            <a:br>
              <a:rPr lang="en-US" sz="900" baseline="0" dirty="0">
                <a:latin typeface="Arial" charset="0"/>
                <a:ea typeface="Arial" charset="0"/>
                <a:cs typeface="Arial" charset="0"/>
              </a:rPr>
            </a:br>
            <a:r>
              <a:rPr lang="en-US" sz="900" baseline="0" dirty="0">
                <a:latin typeface="Arial" charset="0"/>
                <a:ea typeface="Arial" charset="0"/>
                <a:cs typeface="Arial" charset="0"/>
              </a:rPr>
              <a:t>with co-investment from the following partner agencies</a:t>
            </a:r>
            <a:endParaRPr lang="en-US" sz="900" dirty="0">
              <a:latin typeface="Arial" charset="0"/>
              <a:ea typeface="Arial" charset="0"/>
              <a:cs typeface="Arial" charset="0"/>
            </a:endParaRPr>
          </a:p>
        </p:txBody>
      </p:sp>
      <p:sp>
        <p:nvSpPr>
          <p:cNvPr id="16" name="Rectangle 15"/>
          <p:cNvSpPr/>
          <p:nvPr userDrawn="1"/>
        </p:nvSpPr>
        <p:spPr>
          <a:xfrm>
            <a:off x="3" y="897565"/>
            <a:ext cx="9143999" cy="154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solidFill>
                <a:schemeClr val="bg1"/>
              </a:solidFill>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2745" y="200909"/>
            <a:ext cx="1815290" cy="724309"/>
          </a:xfrm>
          <a:prstGeom prst="rect">
            <a:avLst/>
          </a:prstGeom>
        </p:spPr>
      </p:pic>
      <p:pic>
        <p:nvPicPr>
          <p:cNvPr id="14" name="Picture 1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234503" y="4173746"/>
            <a:ext cx="926026" cy="648453"/>
          </a:xfrm>
          <a:prstGeom prst="rect">
            <a:avLst/>
          </a:prstGeom>
        </p:spPr>
      </p:pic>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6091" y="4269264"/>
            <a:ext cx="515735" cy="515735"/>
          </a:xfrm>
          <a:prstGeom prst="rect">
            <a:avLst/>
          </a:prstGeom>
        </p:spPr>
      </p:pic>
      <p:pic>
        <p:nvPicPr>
          <p:cNvPr id="21" name="Picture 20"/>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04443" y="4371355"/>
            <a:ext cx="975392" cy="333884"/>
          </a:xfrm>
          <a:prstGeom prst="rect">
            <a:avLst/>
          </a:prstGeom>
        </p:spPr>
      </p:pic>
      <p:pic>
        <p:nvPicPr>
          <p:cNvPr id="22" name="Picture 2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88736" y="4345326"/>
            <a:ext cx="1395006" cy="362702"/>
          </a:xfrm>
          <a:prstGeom prst="rect">
            <a:avLst/>
          </a:prstGeom>
        </p:spPr>
      </p:pic>
      <p:pic>
        <p:nvPicPr>
          <p:cNvPr id="23" name="Picture 2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413964" y="4266683"/>
            <a:ext cx="1350354" cy="580415"/>
          </a:xfrm>
          <a:prstGeom prst="rect">
            <a:avLst/>
          </a:prstGeom>
        </p:spPr>
      </p:pic>
      <p:pic>
        <p:nvPicPr>
          <p:cNvPr id="24" name="Picture 2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454242" y="4350010"/>
            <a:ext cx="1116418" cy="472190"/>
          </a:xfrm>
          <a:prstGeom prst="rect">
            <a:avLst/>
          </a:prstGeom>
        </p:spPr>
      </p:pic>
      <p:pic>
        <p:nvPicPr>
          <p:cNvPr id="25" name="Picture 2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738088" y="4285449"/>
            <a:ext cx="921762" cy="482456"/>
          </a:xfrm>
          <a:prstGeom prst="rect">
            <a:avLst/>
          </a:prstGeom>
        </p:spPr>
      </p:pic>
    </p:spTree>
    <p:extLst>
      <p:ext uri="{BB962C8B-B14F-4D97-AF65-F5344CB8AC3E}">
        <p14:creationId xmlns:p14="http://schemas.microsoft.com/office/powerpoint/2010/main" val="117483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ext Placeholder 7"/>
          <p:cNvSpPr>
            <a:spLocks noGrp="1"/>
          </p:cNvSpPr>
          <p:nvPr>
            <p:ph type="body" sz="quarter" idx="13"/>
          </p:nvPr>
        </p:nvSpPr>
        <p:spPr>
          <a:xfrm>
            <a:off x="360363" y="202500"/>
            <a:ext cx="8460000" cy="675000"/>
          </a:xfrm>
        </p:spPr>
        <p:txBody>
          <a:bodyPr>
            <a:noAutofit/>
          </a:bodyPr>
          <a:lstStyle>
            <a:lvl1pPr marL="0" indent="0">
              <a:lnSpc>
                <a:spcPct val="85000"/>
              </a:lnSpc>
              <a:spcBef>
                <a:spcPts val="0"/>
              </a:spcBef>
              <a:spcAft>
                <a:spcPts val="212"/>
              </a:spcAft>
              <a:buNone/>
              <a:defRPr sz="2700" b="1">
                <a:solidFill>
                  <a:schemeClr val="accent2"/>
                </a:solidFill>
              </a:defRPr>
            </a:lvl1pPr>
            <a:lvl2pPr marL="0" indent="0">
              <a:lnSpc>
                <a:spcPct val="85000"/>
              </a:lnSpc>
              <a:spcBef>
                <a:spcPts val="0"/>
              </a:spcBef>
              <a:buNone/>
              <a:defRPr sz="1650" b="1">
                <a:solidFill>
                  <a:schemeClr val="accent1">
                    <a:lumMod val="75000"/>
                  </a:schemeClr>
                </a:solidFill>
              </a:defRPr>
            </a:lvl2pPr>
            <a:lvl3pPr>
              <a:buNone/>
              <a:defRPr sz="2100">
                <a:solidFill>
                  <a:srgbClr val="00A9CE"/>
                </a:solidFill>
              </a:defRPr>
            </a:lvl3pPr>
            <a:lvl4pPr>
              <a:buNone/>
              <a:defRPr sz="2100">
                <a:solidFill>
                  <a:srgbClr val="00A9CE"/>
                </a:solidFill>
              </a:defRPr>
            </a:lvl4pPr>
            <a:lvl5pPr>
              <a:buNone/>
              <a:defRPr sz="2100">
                <a:solidFill>
                  <a:srgbClr val="00A9CE"/>
                </a:solidFill>
              </a:defRPr>
            </a:lvl5pPr>
          </a:lstStyle>
          <a:p>
            <a:pPr lvl="0"/>
            <a:r>
              <a:rPr lang="en-US" smtClean="0"/>
              <a:t>Click to edit Master text styles</a:t>
            </a:r>
          </a:p>
          <a:p>
            <a:pPr lvl="1"/>
            <a:r>
              <a:rPr lang="en-US" smtClean="0"/>
              <a:t>Second level</a:t>
            </a:r>
          </a:p>
        </p:txBody>
      </p:sp>
      <p:sp>
        <p:nvSpPr>
          <p:cNvPr id="4" name="Footer Placeholder 4"/>
          <p:cNvSpPr>
            <a:spLocks noGrp="1"/>
          </p:cNvSpPr>
          <p:nvPr>
            <p:ph type="ftr" sz="quarter" idx="14"/>
          </p:nvPr>
        </p:nvSpPr>
        <p:spPr/>
        <p:txBody>
          <a:bodyPr/>
          <a:lstStyle>
            <a:lvl1pPr>
              <a:defRPr/>
            </a:lvl1pPr>
          </a:lstStyle>
          <a:p>
            <a:pPr>
              <a:defRPr/>
            </a:pPr>
            <a:r>
              <a:rPr lang="en-AU" smtClean="0">
                <a:solidFill>
                  <a:srgbClr val="FBFEFF"/>
                </a:solidFill>
              </a:rPr>
              <a:t>Presentation title  |  Presenter name  |  Page </a:t>
            </a:r>
            <a:fld id="{24D93678-8C73-40AE-B009-C35CF91FBCBA}" type="slidenum">
              <a:rPr lang="en-AU" smtClean="0">
                <a:solidFill>
                  <a:srgbClr val="FBFEFF"/>
                </a:solidFill>
              </a:rPr>
              <a:pPr>
                <a:defRPr/>
              </a:pPr>
              <a:t>‹#›</a:t>
            </a:fld>
            <a:endParaRPr lang="en-US">
              <a:solidFill>
                <a:srgbClr val="FBFEFF"/>
              </a:solidFill>
            </a:endParaRPr>
          </a:p>
        </p:txBody>
      </p:sp>
    </p:spTree>
    <p:extLst>
      <p:ext uri="{BB962C8B-B14F-4D97-AF65-F5344CB8AC3E}">
        <p14:creationId xmlns:p14="http://schemas.microsoft.com/office/powerpoint/2010/main" val="42342115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17145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17145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2"/>
          <p:cNvSpPr>
            <a:spLocks noGrp="1"/>
          </p:cNvSpPr>
          <p:nvPr>
            <p:ph sz="half" idx="13"/>
          </p:nvPr>
        </p:nvSpPr>
        <p:spPr>
          <a:xfrm>
            <a:off x="457200" y="2971800"/>
            <a:ext cx="4038600" cy="17145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p:cNvSpPr>
            <a:spLocks noGrp="1"/>
          </p:cNvSpPr>
          <p:nvPr>
            <p:ph sz="half" idx="14"/>
          </p:nvPr>
        </p:nvSpPr>
        <p:spPr>
          <a:xfrm>
            <a:off x="4648200" y="2971800"/>
            <a:ext cx="4038600" cy="17145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56195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10" name="Rectangle 9"/>
          <p:cNvSpPr/>
          <p:nvPr userDrawn="1"/>
        </p:nvSpPr>
        <p:spPr>
          <a:xfrm>
            <a:off x="6854843" y="4173746"/>
            <a:ext cx="2162158" cy="909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a:p>
        </p:txBody>
      </p:sp>
      <p:sp>
        <p:nvSpPr>
          <p:cNvPr id="3" name="Subtitle 2"/>
          <p:cNvSpPr>
            <a:spLocks noGrp="1"/>
          </p:cNvSpPr>
          <p:nvPr>
            <p:ph type="subTitle" idx="1" hasCustomPrompt="1"/>
          </p:nvPr>
        </p:nvSpPr>
        <p:spPr>
          <a:xfrm>
            <a:off x="717311" y="4173747"/>
            <a:ext cx="8013597" cy="826352"/>
          </a:xfrm>
        </p:spPr>
        <p:txBody>
          <a:bodyPr>
            <a:normAutofit/>
          </a:bodyPr>
          <a:lstStyle>
            <a:lvl1pPr marL="0" indent="0" algn="l">
              <a:buNone/>
              <a:defRPr sz="2000" baseline="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err="1" smtClean="0"/>
              <a:t>Daohua</a:t>
            </a:r>
            <a:r>
              <a:rPr lang="en-US" dirty="0" smtClean="0"/>
              <a:t> Bi, ACCESS-CM Coupled Modelling Team</a:t>
            </a:r>
          </a:p>
          <a:p>
            <a:r>
              <a:rPr lang="en-US" dirty="0" smtClean="0"/>
              <a:t>Climate Sciences Center, CSIRO O </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61272" y="1052506"/>
            <a:ext cx="5293571" cy="2304700"/>
          </a:xfrm>
          <a:prstGeom prst="rect">
            <a:avLst/>
          </a:prstGeom>
        </p:spPr>
      </p:pic>
      <p:sp>
        <p:nvSpPr>
          <p:cNvPr id="14" name="Rectangle 13"/>
          <p:cNvSpPr/>
          <p:nvPr userDrawn="1"/>
        </p:nvSpPr>
        <p:spPr>
          <a:xfrm>
            <a:off x="3" y="3199894"/>
            <a:ext cx="9143999" cy="10108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hasCustomPrompt="1"/>
          </p:nvPr>
        </p:nvSpPr>
        <p:spPr>
          <a:xfrm>
            <a:off x="161365" y="3258409"/>
            <a:ext cx="8855636" cy="636024"/>
          </a:xfrm>
        </p:spPr>
        <p:txBody>
          <a:bodyPr anchor="t" anchorCtr="0">
            <a:normAutofit/>
          </a:bodyPr>
          <a:lstStyle>
            <a:lvl1pPr algn="l">
              <a:defRPr sz="2800" b="0" baseline="0">
                <a:solidFill>
                  <a:schemeClr val="bg1"/>
                </a:solidFill>
              </a:defRPr>
            </a:lvl1pPr>
          </a:lstStyle>
          <a:p>
            <a:r>
              <a:rPr lang="en-US" dirty="0" smtClean="0"/>
              <a:t>ACCESS-CM2 Performance in Climate Simulation</a:t>
            </a:r>
            <a:endParaRPr lang="en-US" dirty="0"/>
          </a:p>
        </p:txBody>
      </p:sp>
      <p:sp>
        <p:nvSpPr>
          <p:cNvPr id="11" name="Rectangle 10"/>
          <p:cNvSpPr/>
          <p:nvPr userDrawn="1"/>
        </p:nvSpPr>
        <p:spPr>
          <a:xfrm>
            <a:off x="3" y="897565"/>
            <a:ext cx="9143999" cy="154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solidFill>
                <a:schemeClr val="bg1"/>
              </a:solidFill>
            </a:endParaRPr>
          </a:p>
        </p:txBody>
      </p:sp>
      <p:sp>
        <p:nvSpPr>
          <p:cNvPr id="16" name="Triangle 15"/>
          <p:cNvSpPr/>
          <p:nvPr userDrawn="1"/>
        </p:nvSpPr>
        <p:spPr>
          <a:xfrm rot="10800000">
            <a:off x="774890" y="4192902"/>
            <a:ext cx="393539" cy="21327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7645" y="257751"/>
            <a:ext cx="1899865" cy="758055"/>
          </a:xfrm>
          <a:prstGeom prst="rect">
            <a:avLst/>
          </a:prstGeom>
        </p:spPr>
      </p:pic>
    </p:spTree>
    <p:extLst>
      <p:ext uri="{BB962C8B-B14F-4D97-AF65-F5344CB8AC3E}">
        <p14:creationId xmlns:p14="http://schemas.microsoft.com/office/powerpoint/2010/main" val="3420675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14462499-9FD5-48FD-81D7-A5BC2CD7AB71}" type="datetimeFigureOut">
              <a:rPr lang="en-AU" smtClean="0"/>
              <a:t>1/06/2018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EF7C6A1-DE4E-49B7-B134-0D5105F0FBC5}" type="slidenum">
              <a:rPr lang="en-AU" smtClean="0"/>
              <a:t>‹#›</a:t>
            </a:fld>
            <a:endParaRPr lang="en-AU"/>
          </a:p>
        </p:txBody>
      </p:sp>
    </p:spTree>
    <p:extLst>
      <p:ext uri="{BB962C8B-B14F-4D97-AF65-F5344CB8AC3E}">
        <p14:creationId xmlns:p14="http://schemas.microsoft.com/office/powerpoint/2010/main" val="10006243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14462499-9FD5-48FD-81D7-A5BC2CD7AB71}" type="datetimeFigureOut">
              <a:rPr lang="en-AU" smtClean="0"/>
              <a:t>1/06/2018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EF7C6A1-DE4E-49B7-B134-0D5105F0FBC5}" type="slidenum">
              <a:rPr lang="en-AU" smtClean="0"/>
              <a:t>‹#›</a:t>
            </a:fld>
            <a:endParaRPr lang="en-AU"/>
          </a:p>
        </p:txBody>
      </p:sp>
    </p:spTree>
    <p:extLst>
      <p:ext uri="{BB962C8B-B14F-4D97-AF65-F5344CB8AC3E}">
        <p14:creationId xmlns:p14="http://schemas.microsoft.com/office/powerpoint/2010/main" val="3387439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462499-9FD5-48FD-81D7-A5BC2CD7AB71}" type="datetimeFigureOut">
              <a:rPr lang="en-AU" smtClean="0"/>
              <a:t>1/06/2018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EF7C6A1-DE4E-49B7-B134-0D5105F0FBC5}" type="slidenum">
              <a:rPr lang="en-AU" smtClean="0"/>
              <a:t>‹#›</a:t>
            </a:fld>
            <a:endParaRPr lang="en-AU"/>
          </a:p>
        </p:txBody>
      </p:sp>
    </p:spTree>
    <p:extLst>
      <p:ext uri="{BB962C8B-B14F-4D97-AF65-F5344CB8AC3E}">
        <p14:creationId xmlns:p14="http://schemas.microsoft.com/office/powerpoint/2010/main" val="268483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userDrawn="1"/>
        </p:nvSpPr>
        <p:spPr>
          <a:xfrm>
            <a:off x="6854843" y="4173746"/>
            <a:ext cx="2162158" cy="909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a:p>
        </p:txBody>
      </p:sp>
      <p:sp>
        <p:nvSpPr>
          <p:cNvPr id="3" name="Subtitle 2"/>
          <p:cNvSpPr>
            <a:spLocks noGrp="1"/>
          </p:cNvSpPr>
          <p:nvPr>
            <p:ph type="subTitle" idx="1" hasCustomPrompt="1"/>
          </p:nvPr>
        </p:nvSpPr>
        <p:spPr>
          <a:xfrm>
            <a:off x="717311" y="4173747"/>
            <a:ext cx="8013597" cy="826352"/>
          </a:xfrm>
        </p:spPr>
        <p:txBody>
          <a:bodyPr>
            <a:normAutofit/>
          </a:bodyPr>
          <a:lstStyle>
            <a:lvl1pPr marL="0" indent="0" algn="l">
              <a:buNone/>
              <a:defRPr sz="2000" baseline="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err="1" smtClean="0"/>
              <a:t>Daohua</a:t>
            </a:r>
            <a:r>
              <a:rPr lang="en-US" dirty="0" smtClean="0"/>
              <a:t> Bi, ACCESS-CM Coupled Modelling Team</a:t>
            </a:r>
          </a:p>
          <a:p>
            <a:r>
              <a:rPr lang="en-US" dirty="0" smtClean="0"/>
              <a:t>Climate Sciences Center, CSIRO O </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61272" y="1052506"/>
            <a:ext cx="5293571" cy="2304700"/>
          </a:xfrm>
          <a:prstGeom prst="rect">
            <a:avLst/>
          </a:prstGeom>
        </p:spPr>
      </p:pic>
      <p:sp>
        <p:nvSpPr>
          <p:cNvPr id="14" name="Rectangle 13"/>
          <p:cNvSpPr/>
          <p:nvPr userDrawn="1"/>
        </p:nvSpPr>
        <p:spPr>
          <a:xfrm>
            <a:off x="3" y="3199894"/>
            <a:ext cx="9143999" cy="10108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hasCustomPrompt="1"/>
          </p:nvPr>
        </p:nvSpPr>
        <p:spPr>
          <a:xfrm>
            <a:off x="161365" y="3258409"/>
            <a:ext cx="8855636" cy="636024"/>
          </a:xfrm>
        </p:spPr>
        <p:txBody>
          <a:bodyPr anchor="t" anchorCtr="0">
            <a:normAutofit/>
          </a:bodyPr>
          <a:lstStyle>
            <a:lvl1pPr algn="l">
              <a:defRPr sz="2800" b="0" baseline="0">
                <a:solidFill>
                  <a:schemeClr val="bg1"/>
                </a:solidFill>
              </a:defRPr>
            </a:lvl1pPr>
          </a:lstStyle>
          <a:p>
            <a:r>
              <a:rPr lang="en-US" dirty="0" smtClean="0"/>
              <a:t>ACCESS-CM2 Performance in Climate Simulation</a:t>
            </a:r>
            <a:endParaRPr lang="en-US" dirty="0"/>
          </a:p>
        </p:txBody>
      </p:sp>
      <p:sp>
        <p:nvSpPr>
          <p:cNvPr id="11" name="Rectangle 10"/>
          <p:cNvSpPr/>
          <p:nvPr userDrawn="1"/>
        </p:nvSpPr>
        <p:spPr>
          <a:xfrm>
            <a:off x="3" y="897565"/>
            <a:ext cx="9143999" cy="154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solidFill>
                <a:schemeClr val="bg1"/>
              </a:solidFill>
            </a:endParaRPr>
          </a:p>
        </p:txBody>
      </p:sp>
      <p:sp>
        <p:nvSpPr>
          <p:cNvPr id="16" name="Triangle 15"/>
          <p:cNvSpPr/>
          <p:nvPr userDrawn="1"/>
        </p:nvSpPr>
        <p:spPr>
          <a:xfrm rot="10800000">
            <a:off x="774890" y="4192902"/>
            <a:ext cx="393539" cy="21327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7645" y="257751"/>
            <a:ext cx="1899865" cy="758055"/>
          </a:xfrm>
          <a:prstGeom prst="rect">
            <a:avLst/>
          </a:prstGeom>
        </p:spPr>
      </p:pic>
    </p:spTree>
    <p:extLst>
      <p:ext uri="{BB962C8B-B14F-4D97-AF65-F5344CB8AC3E}">
        <p14:creationId xmlns:p14="http://schemas.microsoft.com/office/powerpoint/2010/main" val="17903300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628650" y="1370013"/>
            <a:ext cx="3867150" cy="3262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370013"/>
            <a:ext cx="3867150" cy="3262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14462499-9FD5-48FD-81D7-A5BC2CD7AB71}" type="datetimeFigureOut">
              <a:rPr lang="en-AU" smtClean="0"/>
              <a:t>1/06/2018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EF7C6A1-DE4E-49B7-B134-0D5105F0FBC5}" type="slidenum">
              <a:rPr lang="en-AU" smtClean="0"/>
              <a:t>‹#›</a:t>
            </a:fld>
            <a:endParaRPr lang="en-AU"/>
          </a:p>
        </p:txBody>
      </p:sp>
    </p:spTree>
    <p:extLst>
      <p:ext uri="{BB962C8B-B14F-4D97-AF65-F5344CB8AC3E}">
        <p14:creationId xmlns:p14="http://schemas.microsoft.com/office/powerpoint/2010/main" val="530269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14462499-9FD5-48FD-81D7-A5BC2CD7AB71}" type="datetimeFigureOut">
              <a:rPr lang="en-AU" smtClean="0"/>
              <a:t>1/06/2018</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FEF7C6A1-DE4E-49B7-B134-0D5105F0FBC5}" type="slidenum">
              <a:rPr lang="en-AU" smtClean="0"/>
              <a:t>‹#›</a:t>
            </a:fld>
            <a:endParaRPr lang="en-AU"/>
          </a:p>
        </p:txBody>
      </p:sp>
    </p:spTree>
    <p:extLst>
      <p:ext uri="{BB962C8B-B14F-4D97-AF65-F5344CB8AC3E}">
        <p14:creationId xmlns:p14="http://schemas.microsoft.com/office/powerpoint/2010/main" val="11380279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14462499-9FD5-48FD-81D7-A5BC2CD7AB71}" type="datetimeFigureOut">
              <a:rPr lang="en-AU" smtClean="0"/>
              <a:t>1/06/2018</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FEF7C6A1-DE4E-49B7-B134-0D5105F0FBC5}" type="slidenum">
              <a:rPr lang="en-AU" smtClean="0"/>
              <a:t>‹#›</a:t>
            </a:fld>
            <a:endParaRPr lang="en-AU"/>
          </a:p>
        </p:txBody>
      </p:sp>
    </p:spTree>
    <p:extLst>
      <p:ext uri="{BB962C8B-B14F-4D97-AF65-F5344CB8AC3E}">
        <p14:creationId xmlns:p14="http://schemas.microsoft.com/office/powerpoint/2010/main" val="18313663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462499-9FD5-48FD-81D7-A5BC2CD7AB71}" type="datetimeFigureOut">
              <a:rPr lang="en-AU" smtClean="0"/>
              <a:t>1/06/2018</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FEF7C6A1-DE4E-49B7-B134-0D5105F0FBC5}" type="slidenum">
              <a:rPr lang="en-AU" smtClean="0"/>
              <a:t>‹#›</a:t>
            </a:fld>
            <a:endParaRPr lang="en-AU"/>
          </a:p>
        </p:txBody>
      </p:sp>
    </p:spTree>
    <p:extLst>
      <p:ext uri="{BB962C8B-B14F-4D97-AF65-F5344CB8AC3E}">
        <p14:creationId xmlns:p14="http://schemas.microsoft.com/office/powerpoint/2010/main" val="3043419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462499-9FD5-48FD-81D7-A5BC2CD7AB71}" type="datetimeFigureOut">
              <a:rPr lang="en-AU" smtClean="0"/>
              <a:t>1/06/2018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EF7C6A1-DE4E-49B7-B134-0D5105F0FBC5}" type="slidenum">
              <a:rPr lang="en-AU" smtClean="0"/>
              <a:t>‹#›</a:t>
            </a:fld>
            <a:endParaRPr lang="en-AU"/>
          </a:p>
        </p:txBody>
      </p:sp>
    </p:spTree>
    <p:extLst>
      <p:ext uri="{BB962C8B-B14F-4D97-AF65-F5344CB8AC3E}">
        <p14:creationId xmlns:p14="http://schemas.microsoft.com/office/powerpoint/2010/main" val="7245273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462499-9FD5-48FD-81D7-A5BC2CD7AB71}" type="datetimeFigureOut">
              <a:rPr lang="en-AU" smtClean="0"/>
              <a:t>1/06/2018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EF7C6A1-DE4E-49B7-B134-0D5105F0FBC5}" type="slidenum">
              <a:rPr lang="en-AU" smtClean="0"/>
              <a:t>‹#›</a:t>
            </a:fld>
            <a:endParaRPr lang="en-AU"/>
          </a:p>
        </p:txBody>
      </p:sp>
    </p:spTree>
    <p:extLst>
      <p:ext uri="{BB962C8B-B14F-4D97-AF65-F5344CB8AC3E}">
        <p14:creationId xmlns:p14="http://schemas.microsoft.com/office/powerpoint/2010/main" val="24564250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14462499-9FD5-48FD-81D7-A5BC2CD7AB71}" type="datetimeFigureOut">
              <a:rPr lang="en-AU" smtClean="0"/>
              <a:t>1/06/2018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EF7C6A1-DE4E-49B7-B134-0D5105F0FBC5}" type="slidenum">
              <a:rPr lang="en-AU" smtClean="0"/>
              <a:t>‹#›</a:t>
            </a:fld>
            <a:endParaRPr lang="en-AU"/>
          </a:p>
        </p:txBody>
      </p:sp>
    </p:spTree>
    <p:extLst>
      <p:ext uri="{BB962C8B-B14F-4D97-AF65-F5344CB8AC3E}">
        <p14:creationId xmlns:p14="http://schemas.microsoft.com/office/powerpoint/2010/main" val="34518296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14462499-9FD5-48FD-81D7-A5BC2CD7AB71}" type="datetimeFigureOut">
              <a:rPr lang="en-AU" smtClean="0"/>
              <a:t>1/06/2018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EF7C6A1-DE4E-49B7-B134-0D5105F0FBC5}" type="slidenum">
              <a:rPr lang="en-AU" smtClean="0"/>
              <a:t>‹#›</a:t>
            </a:fld>
            <a:endParaRPr lang="en-AU"/>
          </a:p>
        </p:txBody>
      </p:sp>
    </p:spTree>
    <p:extLst>
      <p:ext uri="{BB962C8B-B14F-4D97-AF65-F5344CB8AC3E}">
        <p14:creationId xmlns:p14="http://schemas.microsoft.com/office/powerpoint/2010/main" val="2946549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169933"/>
            <a:ext cx="7886700" cy="994172"/>
          </a:xfrm>
        </p:spPr>
        <p:txBody>
          <a:bodyPr>
            <a:normAutofit/>
          </a:bodyPr>
          <a:lstStyle>
            <a:lvl1pPr>
              <a:defRPr sz="3600" b="0">
                <a:solidFill>
                  <a:schemeClr val="bg1">
                    <a:lumMod val="50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lnSpc>
                <a:spcPct val="114000"/>
              </a:lnSpc>
              <a:defRPr/>
            </a:lvl1pPr>
            <a:lvl2pPr>
              <a:lnSpc>
                <a:spcPct val="114000"/>
              </a:lnSpc>
              <a:defRPr/>
            </a:lvl2pPr>
            <a:lvl3pPr>
              <a:lnSpc>
                <a:spcPct val="114000"/>
              </a:lnSpc>
              <a:defRPr/>
            </a:lvl3pPr>
            <a:lvl4pPr>
              <a:lnSpc>
                <a:spcPct val="114000"/>
              </a:lnSpc>
              <a:defRPr/>
            </a:lvl4pPr>
            <a:lvl5pPr>
              <a:lnSpc>
                <a:spcPct val="114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lvl1pPr algn="l">
              <a:defRPr/>
            </a:lvl1pPr>
          </a:lstStyle>
          <a:p>
            <a:endParaRPr lang="en-US" dirty="0"/>
          </a:p>
        </p:txBody>
      </p:sp>
    </p:spTree>
    <p:extLst>
      <p:ext uri="{BB962C8B-B14F-4D97-AF65-F5344CB8AC3E}">
        <p14:creationId xmlns:p14="http://schemas.microsoft.com/office/powerpoint/2010/main" val="1684091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6"/>
            <a:ext cx="7886700" cy="2139553"/>
          </a:xfrm>
        </p:spPr>
        <p:txBody>
          <a:bodyPr anchor="b"/>
          <a:lstStyle>
            <a:lvl1pPr>
              <a:defRPr sz="6000" b="0"/>
            </a:lvl1pPr>
          </a:lstStyle>
          <a:p>
            <a:r>
              <a:rPr lang="en-US" smtClean="0"/>
              <a:t>Click to edit Master title style</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92482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smtClean="0"/>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36166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6"/>
            <a:ext cx="7886700" cy="71758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3" y="1260872"/>
            <a:ext cx="3887391" cy="617934"/>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3"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15902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69389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8530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740571"/>
            <a:ext cx="4629150" cy="365521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1543051"/>
            <a:ext cx="2949178" cy="2858691"/>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33223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5"/>
            <a:ext cx="7886700" cy="70479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219200"/>
            <a:ext cx="7886700" cy="341352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8650" y="4733925"/>
            <a:ext cx="30861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7" name="Picture 6"/>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7245943" y="4326061"/>
            <a:ext cx="1708522" cy="681708"/>
          </a:xfrm>
          <a:prstGeom prst="rect">
            <a:avLst/>
          </a:prstGeom>
        </p:spPr>
      </p:pic>
    </p:spTree>
    <p:extLst>
      <p:ext uri="{BB962C8B-B14F-4D97-AF65-F5344CB8AC3E}">
        <p14:creationId xmlns:p14="http://schemas.microsoft.com/office/powerpoint/2010/main" val="521165505"/>
      </p:ext>
    </p:extLst>
  </p:cSld>
  <p:clrMap bg1="lt1" tx1="dk1" bg2="lt2" tx2="dk2" accent1="accent1" accent2="accent2" accent3="accent3" accent4="accent4" accent5="accent5" accent6="accent6" hlink="hlink" folHlink="folHlink"/>
  <p:sldLayoutIdLst>
    <p:sldLayoutId id="2147483684"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49" r:id="rId13"/>
    <p:sldLayoutId id="2147483686" r:id="rId14"/>
    <p:sldLayoutId id="2147483687" r:id="rId15"/>
  </p:sldLayoutIdLst>
  <p:txStyles>
    <p:titleStyle>
      <a:lvl1pPr algn="l" defTabSz="914377" rtl="0" eaLnBrk="1" latinLnBrk="0" hangingPunct="1">
        <a:lnSpc>
          <a:spcPct val="90000"/>
        </a:lnSpc>
        <a:spcBef>
          <a:spcPct val="0"/>
        </a:spcBef>
        <a:buNone/>
        <a:defRPr sz="3400" b="0" kern="1200">
          <a:solidFill>
            <a:srgbClr val="7F7F7F"/>
          </a:solidFill>
          <a:latin typeface="Arial" charset="0"/>
          <a:ea typeface="Arial" charset="0"/>
          <a:cs typeface="Arial" charset="0"/>
        </a:defRPr>
      </a:lvl1pPr>
    </p:titleStyle>
    <p:bodyStyle>
      <a:lvl1pPr marL="228594" indent="-228594" algn="l" defTabSz="914377" rtl="0" eaLnBrk="1" latinLnBrk="0" hangingPunct="1">
        <a:lnSpc>
          <a:spcPct val="114000"/>
        </a:lnSpc>
        <a:spcBef>
          <a:spcPts val="1000"/>
        </a:spcBef>
        <a:buFont typeface="Arial" panose="020B0604020202020204" pitchFamily="34" charset="0"/>
        <a:buChar char="•"/>
        <a:defRPr sz="2800" kern="1200">
          <a:solidFill>
            <a:srgbClr val="8A6579"/>
          </a:solidFill>
          <a:latin typeface="Arial" charset="0"/>
          <a:ea typeface="Arial" charset="0"/>
          <a:cs typeface="Arial" charset="0"/>
        </a:defRPr>
      </a:lvl1pPr>
      <a:lvl2pPr marL="685783" indent="-228594" algn="l" defTabSz="914377" rtl="0" eaLnBrk="1" latinLnBrk="0" hangingPunct="1">
        <a:lnSpc>
          <a:spcPct val="114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2971" indent="-228594" algn="l" defTabSz="914377" rtl="0" eaLnBrk="1" latinLnBrk="0" hangingPunct="1">
        <a:lnSpc>
          <a:spcPct val="114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160" indent="-228594" algn="l" defTabSz="914377" rtl="0" eaLnBrk="1" latinLnBrk="0" hangingPunct="1">
        <a:lnSpc>
          <a:spcPct val="114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349" indent="-228594" algn="l" defTabSz="914377" rtl="0" eaLnBrk="1" latinLnBrk="0" hangingPunct="1">
        <a:lnSpc>
          <a:spcPct val="114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14462499-9FD5-48FD-81D7-A5BC2CD7AB71}" type="datetimeFigureOut">
              <a:rPr lang="en-AU" smtClean="0"/>
              <a:t>1/06/2018</a:t>
            </a:fld>
            <a:endParaRPr lang="en-AU"/>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FEF7C6A1-DE4E-49B7-B134-0D5105F0FBC5}" type="slidenum">
              <a:rPr lang="en-AU" smtClean="0"/>
              <a:t>‹#›</a:t>
            </a:fld>
            <a:endParaRPr lang="en-AU"/>
          </a:p>
        </p:txBody>
      </p:sp>
    </p:spTree>
    <p:extLst>
      <p:ext uri="{BB962C8B-B14F-4D97-AF65-F5344CB8AC3E}">
        <p14:creationId xmlns:p14="http://schemas.microsoft.com/office/powerpoint/2010/main" val="3511517258"/>
      </p:ext>
    </p:extLst>
  </p:cSld>
  <p:clrMap bg1="lt1" tx1="dk1" bg2="lt2" tx2="dk2" accent1="accent1" accent2="accent2" accent3="accent3" accent4="accent4" accent5="accent5" accent6="accent6" hlink="hlink" folHlink="folHlink"/>
  <p:sldLayoutIdLst>
    <p:sldLayoutId id="2147483685"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gif"/></Relationships>
</file>

<file path=ppt/slides/_rels/slide11.xml.rels><?xml version="1.0" encoding="UTF-8" standalone="yes"?>
<Relationships xmlns="http://schemas.openxmlformats.org/package/2006/relationships"><Relationship Id="rId3" Type="http://schemas.openxmlformats.org/officeDocument/2006/relationships/image" Target="../media/image35.gif"/><Relationship Id="rId7" Type="http://schemas.openxmlformats.org/officeDocument/2006/relationships/image" Target="../media/image39.gif"/><Relationship Id="rId2" Type="http://schemas.openxmlformats.org/officeDocument/2006/relationships/image" Target="../media/image34.gif"/><Relationship Id="rId1" Type="http://schemas.openxmlformats.org/officeDocument/2006/relationships/slideLayout" Target="../slideLayouts/slideLayout3.xml"/><Relationship Id="rId6" Type="http://schemas.openxmlformats.org/officeDocument/2006/relationships/image" Target="../media/image38.gif"/><Relationship Id="rId5" Type="http://schemas.openxmlformats.org/officeDocument/2006/relationships/image" Target="../media/image37.gif"/><Relationship Id="rId4" Type="http://schemas.openxmlformats.org/officeDocument/2006/relationships/image" Target="../media/image36.gif"/></Relationships>
</file>

<file path=ppt/slides/_rels/slide1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5.xml"/><Relationship Id="rId5" Type="http://schemas.openxmlformats.org/officeDocument/2006/relationships/image" Target="../media/image43.gif"/><Relationship Id="rId4" Type="http://schemas.openxmlformats.org/officeDocument/2006/relationships/image" Target="../media/image42.gif"/></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document/d/1bbgRqxCIszDHBMrgS9i2HmwBmj_wlyTbp3k8LF2zyWI/edit" TargetMode="External"/><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2.gif"/><Relationship Id="rId5" Type="http://schemas.openxmlformats.org/officeDocument/2006/relationships/image" Target="../media/image51.gif"/><Relationship Id="rId4" Type="http://schemas.openxmlformats.org/officeDocument/2006/relationships/image" Target="../media/image50.gif"/></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gif"/><Relationship Id="rId1" Type="http://schemas.openxmlformats.org/officeDocument/2006/relationships/slideLayout" Target="../slideLayouts/slideLayout5.xml"/><Relationship Id="rId5" Type="http://schemas.openxmlformats.org/officeDocument/2006/relationships/image" Target="../media/image61.gif"/><Relationship Id="rId4" Type="http://schemas.openxmlformats.org/officeDocument/2006/relationships/image" Target="../media/image60.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5.xml"/><Relationship Id="rId5" Type="http://schemas.openxmlformats.org/officeDocument/2006/relationships/image" Target="../media/image24.gif"/><Relationship Id="rId4" Type="http://schemas.openxmlformats.org/officeDocument/2006/relationships/image" Target="../media/image23.gif"/></Relationships>
</file>

<file path=ppt/slides/_rels/slide8.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17311" y="4317148"/>
            <a:ext cx="8013597" cy="826352"/>
          </a:xfrm>
        </p:spPr>
        <p:txBody>
          <a:bodyPr>
            <a:normAutofit fontScale="92500" lnSpcReduction="10000"/>
          </a:bodyPr>
          <a:lstStyle/>
          <a:p>
            <a:r>
              <a:rPr lang="en-US" dirty="0" smtClean="0"/>
              <a:t>ACCESS </a:t>
            </a:r>
            <a:r>
              <a:rPr lang="en-US" dirty="0" smtClean="0"/>
              <a:t>Coupled Modelling Team</a:t>
            </a:r>
          </a:p>
          <a:p>
            <a:r>
              <a:rPr lang="en-US" dirty="0" smtClean="0"/>
              <a:t>CSC/CSIRO O&amp;A</a:t>
            </a:r>
            <a:endParaRPr lang="en-US" dirty="0"/>
          </a:p>
        </p:txBody>
      </p:sp>
      <p:sp>
        <p:nvSpPr>
          <p:cNvPr id="3" name="Title 2"/>
          <p:cNvSpPr>
            <a:spLocks noGrp="1"/>
          </p:cNvSpPr>
          <p:nvPr>
            <p:ph type="ctrTitle"/>
          </p:nvPr>
        </p:nvSpPr>
        <p:spPr>
          <a:xfrm>
            <a:off x="161365" y="3266642"/>
            <a:ext cx="8855636" cy="636024"/>
          </a:xfrm>
        </p:spPr>
        <p:txBody>
          <a:bodyPr>
            <a:normAutofit/>
          </a:bodyPr>
          <a:lstStyle/>
          <a:p>
            <a:r>
              <a:rPr lang="en-US" dirty="0" smtClean="0"/>
              <a:t>ACCESS-CM2 Performance in Climate Simulation</a:t>
            </a:r>
            <a:endParaRPr lang="en-US" dirty="0"/>
          </a:p>
        </p:txBody>
      </p:sp>
    </p:spTree>
    <p:extLst>
      <p:ext uri="{BB962C8B-B14F-4D97-AF65-F5344CB8AC3E}">
        <p14:creationId xmlns:p14="http://schemas.microsoft.com/office/powerpoint/2010/main" val="1182911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p:cNvPicPr>
            <a:picLocks noGrp="1"/>
          </p:cNvPicPr>
          <p:nvPr>
            <p:ph idx="1"/>
          </p:nvPr>
        </p:nvPicPr>
        <p:blipFill rotWithShape="1">
          <a:blip r:embed="rId2"/>
          <a:srcRect l="52094" t="15620" r="10116" b="9651"/>
          <a:stretch/>
        </p:blipFill>
        <p:spPr>
          <a:xfrm>
            <a:off x="92671" y="803565"/>
            <a:ext cx="4356000" cy="2134800"/>
          </a:xfrm>
          <a:prstGeom prst="rect">
            <a:avLst/>
          </a:prstGeom>
        </p:spPr>
      </p:pic>
      <p:pic>
        <p:nvPicPr>
          <p:cNvPr id="11" name="Picture 10"/>
          <p:cNvPicPr>
            <a:picLocks/>
          </p:cNvPicPr>
          <p:nvPr/>
        </p:nvPicPr>
        <p:blipFill rotWithShape="1">
          <a:blip r:embed="rId3"/>
          <a:srcRect l="52093" t="14690" r="10349" b="8721"/>
          <a:stretch/>
        </p:blipFill>
        <p:spPr>
          <a:xfrm>
            <a:off x="90143" y="3007837"/>
            <a:ext cx="4356000" cy="2134800"/>
          </a:xfrm>
          <a:prstGeom prst="rect">
            <a:avLst/>
          </a:prstGeom>
        </p:spPr>
      </p:pic>
      <p:pic>
        <p:nvPicPr>
          <p:cNvPr id="3" name="Picture 2"/>
          <p:cNvPicPr>
            <a:picLocks/>
          </p:cNvPicPr>
          <p:nvPr/>
        </p:nvPicPr>
        <p:blipFill rotWithShape="1">
          <a:blip r:embed="rId4">
            <a:extLst>
              <a:ext uri="{28A0092B-C50C-407E-A947-70E740481C1C}">
                <a14:useLocalDpi xmlns:a14="http://schemas.microsoft.com/office/drawing/2010/main" val="0"/>
              </a:ext>
            </a:extLst>
          </a:blip>
          <a:srcRect t="14883" b="9664"/>
          <a:stretch/>
        </p:blipFill>
        <p:spPr>
          <a:xfrm>
            <a:off x="4410143" y="1926629"/>
            <a:ext cx="4572000" cy="2962800"/>
          </a:xfrm>
          <a:prstGeom prst="rect">
            <a:avLst/>
          </a:prstGeom>
        </p:spPr>
      </p:pic>
      <p:sp>
        <p:nvSpPr>
          <p:cNvPr id="2" name="Title 1"/>
          <p:cNvSpPr>
            <a:spLocks noGrp="1"/>
          </p:cNvSpPr>
          <p:nvPr>
            <p:ph type="title"/>
          </p:nvPr>
        </p:nvSpPr>
        <p:spPr>
          <a:xfrm>
            <a:off x="628650" y="1"/>
            <a:ext cx="7886700" cy="803564"/>
          </a:xfrm>
        </p:spPr>
        <p:txBody>
          <a:bodyPr>
            <a:normAutofit/>
          </a:bodyPr>
          <a:lstStyle/>
          <a:p>
            <a:pPr lvl="1"/>
            <a:r>
              <a:rPr lang="en-AU" sz="2400" dirty="0" smtClean="0"/>
              <a:t>Energy and Mass Balance: </a:t>
            </a:r>
            <a:r>
              <a:rPr lang="en-AU" dirty="0"/>
              <a:t/>
            </a:r>
            <a:br>
              <a:rPr lang="en-AU" dirty="0"/>
            </a:br>
            <a:r>
              <a:rPr lang="en-US" dirty="0" smtClean="0"/>
              <a:t>TOA/Ocean surface energy balance and Global sea level evolution</a:t>
            </a:r>
          </a:p>
        </p:txBody>
      </p:sp>
      <p:sp>
        <p:nvSpPr>
          <p:cNvPr id="7" name="TextBox 6"/>
          <p:cNvSpPr txBox="1"/>
          <p:nvPr/>
        </p:nvSpPr>
        <p:spPr>
          <a:xfrm>
            <a:off x="5611090" y="1462593"/>
            <a:ext cx="2677271" cy="369332"/>
          </a:xfrm>
          <a:prstGeom prst="rect">
            <a:avLst/>
          </a:prstGeom>
          <a:noFill/>
        </p:spPr>
        <p:txBody>
          <a:bodyPr wrap="none" rtlCol="0">
            <a:spAutoFit/>
          </a:bodyPr>
          <a:lstStyle/>
          <a:p>
            <a:r>
              <a:rPr lang="en-AU" dirty="0" smtClean="0"/>
              <a:t>Global mean SSL evolution</a:t>
            </a:r>
            <a:endParaRPr lang="en-AU" dirty="0"/>
          </a:p>
        </p:txBody>
      </p:sp>
      <p:sp>
        <p:nvSpPr>
          <p:cNvPr id="8" name="TextBox 7"/>
          <p:cNvSpPr txBox="1"/>
          <p:nvPr/>
        </p:nvSpPr>
        <p:spPr>
          <a:xfrm>
            <a:off x="2722580" y="3229202"/>
            <a:ext cx="1250983" cy="369332"/>
          </a:xfrm>
          <a:prstGeom prst="rect">
            <a:avLst/>
          </a:prstGeom>
          <a:noFill/>
        </p:spPr>
        <p:txBody>
          <a:bodyPr wrap="none" rtlCol="0">
            <a:spAutoFit/>
          </a:bodyPr>
          <a:lstStyle/>
          <a:p>
            <a:r>
              <a:rPr lang="en-AU" dirty="0" smtClean="0"/>
              <a:t>Sea surface</a:t>
            </a:r>
            <a:endParaRPr lang="en-AU" dirty="0"/>
          </a:p>
        </p:txBody>
      </p:sp>
      <p:sp>
        <p:nvSpPr>
          <p:cNvPr id="9" name="TextBox 8"/>
          <p:cNvSpPr txBox="1"/>
          <p:nvPr/>
        </p:nvSpPr>
        <p:spPr>
          <a:xfrm>
            <a:off x="2722581" y="1097512"/>
            <a:ext cx="573106" cy="369332"/>
          </a:xfrm>
          <a:prstGeom prst="rect">
            <a:avLst/>
          </a:prstGeom>
          <a:noFill/>
        </p:spPr>
        <p:txBody>
          <a:bodyPr wrap="none" rtlCol="0">
            <a:spAutoFit/>
          </a:bodyPr>
          <a:lstStyle/>
          <a:p>
            <a:r>
              <a:rPr lang="en-AU" dirty="0" smtClean="0"/>
              <a:t>TOA</a:t>
            </a:r>
            <a:endParaRPr lang="en-AU" dirty="0"/>
          </a:p>
        </p:txBody>
      </p:sp>
      <p:sp>
        <p:nvSpPr>
          <p:cNvPr id="10" name="TextBox 9"/>
          <p:cNvSpPr txBox="1"/>
          <p:nvPr/>
        </p:nvSpPr>
        <p:spPr>
          <a:xfrm>
            <a:off x="6949725" y="2954989"/>
            <a:ext cx="883627" cy="954107"/>
          </a:xfrm>
          <a:prstGeom prst="rect">
            <a:avLst/>
          </a:prstGeom>
          <a:noFill/>
        </p:spPr>
        <p:txBody>
          <a:bodyPr wrap="square" rtlCol="0">
            <a:spAutoFit/>
          </a:bodyPr>
          <a:lstStyle/>
          <a:p>
            <a:r>
              <a:rPr lang="en-AU" sz="1400" b="1" dirty="0">
                <a:solidFill>
                  <a:srgbClr val="FF0000"/>
                </a:solidFill>
              </a:rPr>
              <a:t>ar676</a:t>
            </a:r>
          </a:p>
          <a:p>
            <a:r>
              <a:rPr lang="en-AU" sz="1400" b="1" dirty="0" smtClean="0"/>
              <a:t>av630</a:t>
            </a:r>
            <a:endParaRPr lang="en-AU" sz="1400" b="1" dirty="0" smtClean="0"/>
          </a:p>
          <a:p>
            <a:r>
              <a:rPr lang="en-AU" sz="1400" b="1" dirty="0" smtClean="0">
                <a:solidFill>
                  <a:srgbClr val="00B050"/>
                </a:solidFill>
              </a:rPr>
              <a:t>at658</a:t>
            </a:r>
            <a:endParaRPr lang="en-AU" sz="1400" b="1" dirty="0" smtClean="0">
              <a:solidFill>
                <a:srgbClr val="00B050"/>
              </a:solidFill>
            </a:endParaRPr>
          </a:p>
          <a:p>
            <a:r>
              <a:rPr lang="en-AU" sz="1400" b="1" dirty="0" smtClean="0">
                <a:solidFill>
                  <a:srgbClr val="0000FF"/>
                </a:solidFill>
              </a:rPr>
              <a:t>at659</a:t>
            </a:r>
            <a:endParaRPr lang="en-AU" sz="1400" b="1" dirty="0">
              <a:solidFill>
                <a:srgbClr val="0000FF"/>
              </a:solidFill>
            </a:endParaRPr>
          </a:p>
        </p:txBody>
      </p:sp>
    </p:spTree>
    <p:extLst>
      <p:ext uri="{BB962C8B-B14F-4D97-AF65-F5344CB8AC3E}">
        <p14:creationId xmlns:p14="http://schemas.microsoft.com/office/powerpoint/2010/main" val="15788830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527" y="0"/>
            <a:ext cx="8603673" cy="623455"/>
          </a:xfrm>
        </p:spPr>
        <p:txBody>
          <a:bodyPr>
            <a:noAutofit/>
          </a:bodyPr>
          <a:lstStyle/>
          <a:p>
            <a:r>
              <a:rPr lang="en-AU" sz="2400" dirty="0" smtClean="0"/>
              <a:t>Ocean interior water property</a:t>
            </a:r>
            <a:br>
              <a:rPr lang="en-AU" sz="2400" dirty="0" smtClean="0"/>
            </a:br>
            <a:r>
              <a:rPr lang="en-AU" sz="2400" dirty="0" smtClean="0"/>
              <a:t>Zonal mean S/T pattern and biases</a:t>
            </a:r>
            <a:endParaRPr lang="en-AU" sz="2400" dirty="0"/>
          </a:p>
        </p:txBody>
      </p:sp>
      <p:pic>
        <p:nvPicPr>
          <p:cNvPr id="5" name="Picture 2" descr="C:\Users\sul086\Downloads\VMSharedFolder\04052018-dhb599-decadal\observation.zonal_salt.gif"/>
          <p:cNvPicPr>
            <a:picLocks noGrp="1" noChangeAspect="1" noChangeArrowheads="1"/>
          </p:cNvPicPr>
          <p:nvPr>
            <p:ph sz="half" idx="4294967295"/>
          </p:nvPr>
        </p:nvPicPr>
        <p:blipFill rotWithShape="1">
          <a:blip r:embed="rId2">
            <a:extLst>
              <a:ext uri="{28A0092B-C50C-407E-A947-70E740481C1C}">
                <a14:useLocalDpi xmlns:a14="http://schemas.microsoft.com/office/drawing/2010/main" val="0"/>
              </a:ext>
            </a:extLst>
          </a:blip>
          <a:srcRect t="9308" b="5893"/>
          <a:stretch/>
        </p:blipFill>
        <p:spPr bwMode="auto">
          <a:xfrm>
            <a:off x="96672" y="953488"/>
            <a:ext cx="3042805" cy="1925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690255" y="625968"/>
            <a:ext cx="547394" cy="369332"/>
          </a:xfrm>
          <a:prstGeom prst="rect">
            <a:avLst/>
          </a:prstGeom>
          <a:noFill/>
        </p:spPr>
        <p:txBody>
          <a:bodyPr wrap="none" rtlCol="0">
            <a:spAutoFit/>
          </a:bodyPr>
          <a:lstStyle/>
          <a:p>
            <a:r>
              <a:rPr lang="en-AU" dirty="0" err="1" smtClean="0"/>
              <a:t>Obs</a:t>
            </a:r>
            <a:endParaRPr lang="en-AU" dirty="0"/>
          </a:p>
        </p:txBody>
      </p:sp>
      <p:sp>
        <p:nvSpPr>
          <p:cNvPr id="7" name="TextBox 6"/>
          <p:cNvSpPr txBox="1"/>
          <p:nvPr/>
        </p:nvSpPr>
        <p:spPr>
          <a:xfrm>
            <a:off x="3812735" y="623455"/>
            <a:ext cx="1801583" cy="369332"/>
          </a:xfrm>
          <a:prstGeom prst="rect">
            <a:avLst/>
          </a:prstGeom>
          <a:noFill/>
        </p:spPr>
        <p:txBody>
          <a:bodyPr wrap="none" rtlCol="0">
            <a:spAutoFit/>
          </a:bodyPr>
          <a:lstStyle/>
          <a:p>
            <a:r>
              <a:rPr lang="en-AU" dirty="0" smtClean="0"/>
              <a:t>at659- yr171-200</a:t>
            </a:r>
            <a:endParaRPr lang="en-AU" dirty="0"/>
          </a:p>
        </p:txBody>
      </p:sp>
      <p:pic>
        <p:nvPicPr>
          <p:cNvPr id="8" name="Picture 3" descr="C:\Users\sul086\Downloads\VMSharedFolder\04052018-dhb599-decadal\at659.acmpd.zonal_salt_bias.gif"/>
          <p:cNvPicPr>
            <a:picLocks noGrp="1" noChangeAspect="1" noChangeArrowheads="1"/>
          </p:cNvPicPr>
          <p:nvPr>
            <p:ph sz="half" idx="4294967295"/>
          </p:nvPr>
        </p:nvPicPr>
        <p:blipFill rotWithShape="1">
          <a:blip r:embed="rId3">
            <a:extLst>
              <a:ext uri="{28A0092B-C50C-407E-A947-70E740481C1C}">
                <a14:useLocalDpi xmlns:a14="http://schemas.microsoft.com/office/drawing/2010/main" val="0"/>
              </a:ext>
            </a:extLst>
          </a:blip>
          <a:srcRect t="9652" b="4860"/>
          <a:stretch/>
        </p:blipFill>
        <p:spPr bwMode="auto">
          <a:xfrm>
            <a:off x="96672" y="3117305"/>
            <a:ext cx="2990053" cy="19270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10532" b="4847"/>
          <a:stretch/>
        </p:blipFill>
        <p:spPr>
          <a:xfrm>
            <a:off x="2948421" y="950975"/>
            <a:ext cx="3042805" cy="1925000"/>
          </a:xfrm>
          <a:prstGeom prst="rect">
            <a:avLst/>
          </a:prstGeom>
        </p:spPr>
      </p:pic>
      <p:sp>
        <p:nvSpPr>
          <p:cNvPr id="9" name="TextBox 8"/>
          <p:cNvSpPr txBox="1"/>
          <p:nvPr/>
        </p:nvSpPr>
        <p:spPr>
          <a:xfrm>
            <a:off x="1195793" y="2834163"/>
            <a:ext cx="768159" cy="369332"/>
          </a:xfrm>
          <a:prstGeom prst="rect">
            <a:avLst/>
          </a:prstGeom>
          <a:noFill/>
        </p:spPr>
        <p:txBody>
          <a:bodyPr wrap="none" rtlCol="0">
            <a:spAutoFit/>
          </a:bodyPr>
          <a:lstStyle/>
          <a:p>
            <a:r>
              <a:rPr lang="en-AU" dirty="0" smtClean="0"/>
              <a:t>Biases</a:t>
            </a:r>
            <a:endParaRPr lang="en-AU" dirty="0"/>
          </a:p>
        </p:txBody>
      </p:sp>
      <p:pic>
        <p:nvPicPr>
          <p:cNvPr id="10" name="Picture 3" descr="C:\Users\sul086\Downloads\VMSharedFolder\04052018-dhb599-decadal\observation.zonal_temp.gif"/>
          <p:cNvPicPr>
            <a:picLocks noGrp="1" noChangeAspect="1" noChangeArrowheads="1"/>
          </p:cNvPicPr>
          <p:nvPr>
            <p:ph sz="half" idx="1"/>
          </p:nvPr>
        </p:nvPicPr>
        <p:blipFill rotWithShape="1">
          <a:blip r:embed="rId5">
            <a:extLst>
              <a:ext uri="{28A0092B-C50C-407E-A947-70E740481C1C}">
                <a14:useLocalDpi xmlns:a14="http://schemas.microsoft.com/office/drawing/2010/main" val="0"/>
              </a:ext>
            </a:extLst>
          </a:blip>
          <a:srcRect t="9652" b="6239"/>
          <a:stretch/>
        </p:blipFill>
        <p:spPr bwMode="auto">
          <a:xfrm>
            <a:off x="5991225" y="953488"/>
            <a:ext cx="3028950" cy="1927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sul086\Downloads\VMSharedFolder\04052018-dhb599-decadal\at659.acmpd.zonal_temp_bias.gif"/>
          <p:cNvPicPr>
            <a:picLocks noChangeAspect="1" noChangeArrowheads="1"/>
          </p:cNvPicPr>
          <p:nvPr/>
        </p:nvPicPr>
        <p:blipFill rotWithShape="1">
          <a:blip r:embed="rId6">
            <a:extLst>
              <a:ext uri="{28A0092B-C50C-407E-A947-70E740481C1C}">
                <a14:useLocalDpi xmlns:a14="http://schemas.microsoft.com/office/drawing/2010/main" val="0"/>
              </a:ext>
            </a:extLst>
          </a:blip>
          <a:srcRect t="9652" b="7835"/>
          <a:stretch/>
        </p:blipFill>
        <p:spPr bwMode="auto">
          <a:xfrm>
            <a:off x="5991226" y="3117773"/>
            <a:ext cx="3028950" cy="19220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25795" y="2834163"/>
            <a:ext cx="1988523" cy="369332"/>
          </a:xfrm>
          <a:prstGeom prst="rect">
            <a:avLst/>
          </a:prstGeom>
          <a:noFill/>
        </p:spPr>
        <p:txBody>
          <a:bodyPr wrap="square" rtlCol="0">
            <a:spAutoFit/>
          </a:bodyPr>
          <a:lstStyle/>
          <a:p>
            <a:r>
              <a:rPr lang="en-AU" dirty="0" smtClean="0"/>
              <a:t>Av630 </a:t>
            </a:r>
            <a:r>
              <a:rPr lang="en-AU" dirty="0" err="1" smtClean="0"/>
              <a:t>yr</a:t>
            </a:r>
            <a:r>
              <a:rPr lang="en-AU" dirty="0" smtClean="0"/>
              <a:t> 390-420</a:t>
            </a:r>
            <a:endParaRPr lang="en-AU" dirty="0"/>
          </a:p>
        </p:txBody>
      </p:sp>
      <p:pic>
        <p:nvPicPr>
          <p:cNvPr id="13" name="Picture 12"/>
          <p:cNvPicPr>
            <a:picLocks/>
          </p:cNvPicPr>
          <p:nvPr/>
        </p:nvPicPr>
        <p:blipFill rotWithShape="1">
          <a:blip r:embed="rId7">
            <a:extLst>
              <a:ext uri="{28A0092B-C50C-407E-A947-70E740481C1C}">
                <a14:useLocalDpi xmlns:a14="http://schemas.microsoft.com/office/drawing/2010/main" val="0"/>
              </a:ext>
            </a:extLst>
          </a:blip>
          <a:srcRect t="10666" b="6178"/>
          <a:stretch/>
        </p:blipFill>
        <p:spPr>
          <a:xfrm>
            <a:off x="2949226" y="3144742"/>
            <a:ext cx="3042000" cy="1926000"/>
          </a:xfrm>
          <a:prstGeom prst="rect">
            <a:avLst/>
          </a:prstGeom>
        </p:spPr>
      </p:pic>
      <p:sp>
        <p:nvSpPr>
          <p:cNvPr id="14" name="TextBox 13"/>
          <p:cNvSpPr txBox="1"/>
          <p:nvPr/>
        </p:nvSpPr>
        <p:spPr>
          <a:xfrm>
            <a:off x="7121621" y="2875975"/>
            <a:ext cx="768159" cy="369332"/>
          </a:xfrm>
          <a:prstGeom prst="rect">
            <a:avLst/>
          </a:prstGeom>
          <a:noFill/>
        </p:spPr>
        <p:txBody>
          <a:bodyPr wrap="none" rtlCol="0">
            <a:spAutoFit/>
          </a:bodyPr>
          <a:lstStyle/>
          <a:p>
            <a:r>
              <a:rPr lang="en-AU" dirty="0" smtClean="0"/>
              <a:t>Biases</a:t>
            </a:r>
            <a:endParaRPr lang="en-AU" dirty="0"/>
          </a:p>
        </p:txBody>
      </p:sp>
      <p:sp>
        <p:nvSpPr>
          <p:cNvPr id="15" name="TextBox 14"/>
          <p:cNvSpPr txBox="1"/>
          <p:nvPr/>
        </p:nvSpPr>
        <p:spPr>
          <a:xfrm>
            <a:off x="7232004" y="625968"/>
            <a:ext cx="547394" cy="369332"/>
          </a:xfrm>
          <a:prstGeom prst="rect">
            <a:avLst/>
          </a:prstGeom>
          <a:noFill/>
        </p:spPr>
        <p:txBody>
          <a:bodyPr wrap="none" rtlCol="0">
            <a:spAutoFit/>
          </a:bodyPr>
          <a:lstStyle/>
          <a:p>
            <a:r>
              <a:rPr lang="en-AU" dirty="0" err="1" smtClean="0"/>
              <a:t>Obs</a:t>
            </a:r>
            <a:endParaRPr lang="en-AU" dirty="0"/>
          </a:p>
        </p:txBody>
      </p:sp>
      <p:sp>
        <p:nvSpPr>
          <p:cNvPr id="3" name="Rounded Rectangle 2"/>
          <p:cNvSpPr/>
          <p:nvPr/>
        </p:nvSpPr>
        <p:spPr>
          <a:xfrm>
            <a:off x="96672" y="625968"/>
            <a:ext cx="5894554" cy="4517532"/>
          </a:xfrm>
          <a:prstGeom prst="roundRect">
            <a:avLst/>
          </a:prstGeom>
          <a:solidFill>
            <a:srgbClr val="0000FF">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ounded Rectangle 15"/>
          <p:cNvSpPr/>
          <p:nvPr/>
        </p:nvSpPr>
        <p:spPr>
          <a:xfrm>
            <a:off x="5991226" y="623455"/>
            <a:ext cx="3125488" cy="4517532"/>
          </a:xfrm>
          <a:prstGeom prst="roundRect">
            <a:avLst/>
          </a:prstGeom>
          <a:solidFill>
            <a:srgbClr val="92D05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9329500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255" y="15857"/>
            <a:ext cx="8349095" cy="449228"/>
          </a:xfrm>
        </p:spPr>
        <p:txBody>
          <a:bodyPr>
            <a:noAutofit/>
          </a:bodyPr>
          <a:lstStyle/>
          <a:p>
            <a:r>
              <a:rPr lang="en-AU" sz="2400" dirty="0" smtClean="0"/>
              <a:t>Horizontal </a:t>
            </a:r>
            <a:r>
              <a:rPr lang="en-AU" sz="2400" dirty="0"/>
              <a:t>mean </a:t>
            </a:r>
            <a:r>
              <a:rPr lang="en-AU" sz="2400" dirty="0" smtClean="0"/>
              <a:t>T/S biases evolution in at659 and av630</a:t>
            </a:r>
            <a:endParaRPr lang="en-AU" sz="2400" dirty="0"/>
          </a:p>
        </p:txBody>
      </p:sp>
      <p:pic>
        <p:nvPicPr>
          <p:cNvPr id="5123" name="Picture 3" descr="C:\Users\sul086\Downloads\VMSharedFolder\04052018-dhb599-decadal\at659.ocean_temp_depth_time.gif"/>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t="9507" b="6107"/>
          <a:stretch/>
        </p:blipFill>
        <p:spPr bwMode="auto">
          <a:xfrm>
            <a:off x="0" y="493988"/>
            <a:ext cx="2715491" cy="223191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sul086\Downloads\VMSharedFolder\04052018-dhb599-decadal\at659.ocean_salt_depth_time.gif"/>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t="9508" b="6107"/>
          <a:stretch/>
        </p:blipFill>
        <p:spPr bwMode="auto">
          <a:xfrm>
            <a:off x="4572000" y="493987"/>
            <a:ext cx="2715491" cy="22319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715491" y="1185671"/>
            <a:ext cx="1314450" cy="300082"/>
          </a:xfrm>
          <a:prstGeom prst="rect">
            <a:avLst/>
          </a:prstGeom>
          <a:noFill/>
        </p:spPr>
        <p:txBody>
          <a:bodyPr wrap="square" rtlCol="0">
            <a:spAutoFit/>
          </a:bodyPr>
          <a:lstStyle/>
          <a:p>
            <a:pPr algn="ctr"/>
            <a:r>
              <a:rPr lang="en-AU" sz="1350" b="1" dirty="0"/>
              <a:t>Temp</a:t>
            </a:r>
          </a:p>
        </p:txBody>
      </p:sp>
      <p:sp>
        <p:nvSpPr>
          <p:cNvPr id="10" name="TextBox 9"/>
          <p:cNvSpPr txBox="1"/>
          <p:nvPr/>
        </p:nvSpPr>
        <p:spPr>
          <a:xfrm>
            <a:off x="7200900" y="1185671"/>
            <a:ext cx="1314450" cy="300082"/>
          </a:xfrm>
          <a:prstGeom prst="rect">
            <a:avLst/>
          </a:prstGeom>
          <a:noFill/>
        </p:spPr>
        <p:txBody>
          <a:bodyPr wrap="square" rtlCol="0">
            <a:spAutoFit/>
          </a:bodyPr>
          <a:lstStyle/>
          <a:p>
            <a:pPr algn="ctr"/>
            <a:r>
              <a:rPr lang="en-AU" sz="1350" b="1" dirty="0" smtClean="0"/>
              <a:t>Salinity</a:t>
            </a:r>
            <a:endParaRPr lang="en-AU" sz="1350" b="1" dirty="0"/>
          </a:p>
        </p:txBody>
      </p:sp>
      <p:pic>
        <p:nvPicPr>
          <p:cNvPr id="7" name="Picture 3" descr="C:\Users\sul086\Downloads\VMSharedFolder\04052018-dhb599-decadal\av630.ocean_temp_depth_time.gif"/>
          <p:cNvPicPr>
            <a:picLocks noChangeAspect="1" noChangeArrowheads="1"/>
          </p:cNvPicPr>
          <p:nvPr/>
        </p:nvPicPr>
        <p:blipFill rotWithShape="1">
          <a:blip r:embed="rId4">
            <a:extLst>
              <a:ext uri="{28A0092B-C50C-407E-A947-70E740481C1C}">
                <a14:useLocalDpi xmlns:a14="http://schemas.microsoft.com/office/drawing/2010/main" val="0"/>
              </a:ext>
            </a:extLst>
          </a:blip>
          <a:srcRect l="1575" t="9439" r="-1575" b="7224"/>
          <a:stretch/>
        </p:blipFill>
        <p:spPr bwMode="auto">
          <a:xfrm>
            <a:off x="-124691" y="2806503"/>
            <a:ext cx="4572000" cy="22319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Users\sul086\Downloads\VMSharedFolder\04052018-dhb599-decadal\av630.ocean_salt_depth_time.gif"/>
          <p:cNvPicPr>
            <a:picLocks noChangeAspect="1" noChangeArrowheads="1"/>
          </p:cNvPicPr>
          <p:nvPr/>
        </p:nvPicPr>
        <p:blipFill rotWithShape="1">
          <a:blip r:embed="rId5">
            <a:extLst>
              <a:ext uri="{28A0092B-C50C-407E-A947-70E740481C1C}">
                <a14:useLocalDpi xmlns:a14="http://schemas.microsoft.com/office/drawing/2010/main" val="0"/>
              </a:ext>
            </a:extLst>
          </a:blip>
          <a:srcRect l="807" t="9507" r="-807" b="7296"/>
          <a:stretch/>
        </p:blipFill>
        <p:spPr bwMode="auto">
          <a:xfrm>
            <a:off x="4431723" y="2806503"/>
            <a:ext cx="4461164" cy="2111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514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609"/>
            <a:ext cx="7886700" cy="704793"/>
          </a:xfrm>
        </p:spPr>
        <p:txBody>
          <a:bodyPr>
            <a:normAutofit fontScale="90000"/>
          </a:bodyPr>
          <a:lstStyle/>
          <a:p>
            <a:r>
              <a:rPr lang="en-AU" dirty="0"/>
              <a:t>Ocean Dynamic </a:t>
            </a:r>
            <a:r>
              <a:rPr lang="en-AU" dirty="0" smtClean="0"/>
              <a:t>Feature</a:t>
            </a:r>
            <a:br>
              <a:rPr lang="en-AU" dirty="0" smtClean="0"/>
            </a:br>
            <a:r>
              <a:rPr lang="en-AU" sz="2700" dirty="0" smtClean="0"/>
              <a:t>MOC Patterns, and AABWF and NADWF evolution (</a:t>
            </a:r>
            <a:r>
              <a:rPr lang="en-AU" sz="2700" dirty="0" err="1" smtClean="0"/>
              <a:t>Sv</a:t>
            </a:r>
            <a:r>
              <a:rPr lang="en-AU" sz="2700" dirty="0" smtClean="0"/>
              <a:t>)</a:t>
            </a:r>
            <a:endParaRPr lang="en-AU" sz="2700" dirty="0"/>
          </a:p>
        </p:txBody>
      </p:sp>
      <p:sp>
        <p:nvSpPr>
          <p:cNvPr id="7" name="TextBox 6"/>
          <p:cNvSpPr txBox="1"/>
          <p:nvPr/>
        </p:nvSpPr>
        <p:spPr>
          <a:xfrm>
            <a:off x="1347788" y="767448"/>
            <a:ext cx="2320636" cy="300082"/>
          </a:xfrm>
          <a:prstGeom prst="rect">
            <a:avLst/>
          </a:prstGeom>
          <a:noFill/>
        </p:spPr>
        <p:txBody>
          <a:bodyPr wrap="square" rtlCol="0">
            <a:spAutoFit/>
          </a:bodyPr>
          <a:lstStyle/>
          <a:p>
            <a:pPr algn="ctr"/>
            <a:r>
              <a:rPr lang="en-AU" sz="1350" b="1" dirty="0" smtClean="0"/>
              <a:t>NADW (ar676 + av630)</a:t>
            </a:r>
            <a:endParaRPr lang="en-AU" sz="1350" b="1" dirty="0"/>
          </a:p>
        </p:txBody>
      </p:sp>
      <p:sp>
        <p:nvSpPr>
          <p:cNvPr id="8" name="TextBox 7"/>
          <p:cNvSpPr txBox="1"/>
          <p:nvPr/>
        </p:nvSpPr>
        <p:spPr>
          <a:xfrm>
            <a:off x="5697680" y="767448"/>
            <a:ext cx="2100696" cy="300082"/>
          </a:xfrm>
          <a:prstGeom prst="rect">
            <a:avLst/>
          </a:prstGeom>
          <a:noFill/>
        </p:spPr>
        <p:txBody>
          <a:bodyPr wrap="square" rtlCol="0">
            <a:spAutoFit/>
          </a:bodyPr>
          <a:lstStyle/>
          <a:p>
            <a:pPr algn="ctr"/>
            <a:r>
              <a:rPr lang="en-AU" sz="1350" b="1" dirty="0" smtClean="0"/>
              <a:t>AABW </a:t>
            </a:r>
            <a:r>
              <a:rPr lang="en-AU" sz="1350" b="1" dirty="0"/>
              <a:t>(ar676 + av630</a:t>
            </a:r>
            <a:r>
              <a:rPr lang="en-AU" sz="1350" b="1" dirty="0" smtClean="0"/>
              <a:t>) </a:t>
            </a:r>
            <a:endParaRPr lang="en-AU" sz="1350" b="1" dirty="0"/>
          </a:p>
        </p:txBody>
      </p:sp>
      <p:pic>
        <p:nvPicPr>
          <p:cNvPr id="11" name="Content Placeholder 10"/>
          <p:cNvPicPr>
            <a:picLocks noGrp="1"/>
          </p:cNvPicPr>
          <p:nvPr>
            <p:ph sz="half" idx="1"/>
          </p:nvPr>
        </p:nvPicPr>
        <p:blipFill>
          <a:blip r:embed="rId2">
            <a:extLst>
              <a:ext uri="{28A0092B-C50C-407E-A947-70E740481C1C}">
                <a14:useLocalDpi xmlns:a14="http://schemas.microsoft.com/office/drawing/2010/main" val="0"/>
              </a:ext>
            </a:extLst>
          </a:blip>
          <a:stretch>
            <a:fillRect/>
          </a:stretch>
        </p:blipFill>
        <p:spPr>
          <a:xfrm>
            <a:off x="276733" y="1118699"/>
            <a:ext cx="4320000" cy="4024800"/>
          </a:xfrm>
          <a:prstGeom prst="rect">
            <a:avLst/>
          </a:prstGeom>
        </p:spPr>
      </p:pic>
      <p:pic>
        <p:nvPicPr>
          <p:cNvPr id="10" name="Content Placeholder 9"/>
          <p:cNvPicPr>
            <a:picLocks noGrp="1"/>
          </p:cNvPicPr>
          <p:nvPr>
            <p:ph sz="half" idx="2"/>
          </p:nvPr>
        </p:nvPicPr>
        <p:blipFill>
          <a:blip r:embed="rId3">
            <a:extLst>
              <a:ext uri="{28A0092B-C50C-407E-A947-70E740481C1C}">
                <a14:useLocalDpi xmlns:a14="http://schemas.microsoft.com/office/drawing/2010/main" val="0"/>
              </a:ext>
            </a:extLst>
          </a:blip>
          <a:stretch>
            <a:fillRect/>
          </a:stretch>
        </p:blipFill>
        <p:spPr>
          <a:xfrm>
            <a:off x="4685912" y="1118700"/>
            <a:ext cx="4320000" cy="4024800"/>
          </a:xfrm>
        </p:spPr>
      </p:pic>
    </p:spTree>
    <p:extLst>
      <p:ext uri="{BB962C8B-B14F-4D97-AF65-F5344CB8AC3E}">
        <p14:creationId xmlns:p14="http://schemas.microsoft.com/office/powerpoint/2010/main" val="41025044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ul086\Desktop\ACCESS-CM2new.ocean_drakepassage_one.gif"/>
          <p:cNvPicPr>
            <a:picLocks noChangeArrowheads="1"/>
          </p:cNvPicPr>
          <p:nvPr/>
        </p:nvPicPr>
        <p:blipFill rotWithShape="1">
          <a:blip r:embed="rId2">
            <a:extLst>
              <a:ext uri="{28A0092B-C50C-407E-A947-70E740481C1C}">
                <a14:useLocalDpi xmlns:a14="http://schemas.microsoft.com/office/drawing/2010/main" val="0"/>
              </a:ext>
            </a:extLst>
          </a:blip>
          <a:srcRect t="14124" b="9214"/>
          <a:stretch/>
        </p:blipFill>
        <p:spPr bwMode="auto">
          <a:xfrm>
            <a:off x="280393" y="1110476"/>
            <a:ext cx="7887600" cy="3456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28650" y="151252"/>
            <a:ext cx="7886700" cy="595746"/>
          </a:xfrm>
        </p:spPr>
        <p:txBody>
          <a:bodyPr>
            <a:normAutofit fontScale="90000"/>
          </a:bodyPr>
          <a:lstStyle/>
          <a:p>
            <a:r>
              <a:rPr lang="en-AU" dirty="0" smtClean="0"/>
              <a:t>Ocean Dynamic Feature</a:t>
            </a:r>
            <a:br>
              <a:rPr lang="en-AU" dirty="0" smtClean="0"/>
            </a:br>
            <a:r>
              <a:rPr lang="en-AU" sz="2700" dirty="0" smtClean="0"/>
              <a:t>ACC transport through Drake Passage (</a:t>
            </a:r>
            <a:r>
              <a:rPr lang="en-AU" sz="2700" dirty="0" err="1" smtClean="0"/>
              <a:t>Sv</a:t>
            </a:r>
            <a:r>
              <a:rPr lang="en-AU" sz="2700" dirty="0" smtClean="0"/>
              <a:t>)</a:t>
            </a:r>
            <a:endParaRPr lang="en-AU" sz="2700" dirty="0"/>
          </a:p>
        </p:txBody>
      </p:sp>
      <p:sp>
        <p:nvSpPr>
          <p:cNvPr id="4" name="TextBox 3"/>
          <p:cNvSpPr txBox="1"/>
          <p:nvPr/>
        </p:nvSpPr>
        <p:spPr>
          <a:xfrm>
            <a:off x="5167107" y="2951018"/>
            <a:ext cx="883627" cy="954107"/>
          </a:xfrm>
          <a:prstGeom prst="rect">
            <a:avLst/>
          </a:prstGeom>
          <a:noFill/>
        </p:spPr>
        <p:txBody>
          <a:bodyPr wrap="square" rtlCol="0">
            <a:spAutoFit/>
          </a:bodyPr>
          <a:lstStyle/>
          <a:p>
            <a:r>
              <a:rPr lang="en-AU" sz="1400" b="1" dirty="0"/>
              <a:t>a</a:t>
            </a:r>
            <a:r>
              <a:rPr lang="en-AU" sz="1400" b="1" dirty="0" smtClean="0"/>
              <a:t>r676</a:t>
            </a:r>
          </a:p>
          <a:p>
            <a:r>
              <a:rPr lang="en-AU" sz="1400" b="1" dirty="0" smtClean="0">
                <a:solidFill>
                  <a:srgbClr val="FF0000"/>
                </a:solidFill>
              </a:rPr>
              <a:t>av630</a:t>
            </a:r>
            <a:endParaRPr lang="en-AU" sz="1400" b="1" dirty="0">
              <a:solidFill>
                <a:srgbClr val="FF0000"/>
              </a:solidFill>
            </a:endParaRPr>
          </a:p>
          <a:p>
            <a:r>
              <a:rPr lang="en-AU" sz="1400" b="1" dirty="0">
                <a:solidFill>
                  <a:srgbClr val="00B050"/>
                </a:solidFill>
              </a:rPr>
              <a:t>a</a:t>
            </a:r>
            <a:r>
              <a:rPr lang="en-AU" sz="1400" b="1" dirty="0" smtClean="0">
                <a:solidFill>
                  <a:srgbClr val="00B050"/>
                </a:solidFill>
              </a:rPr>
              <a:t>t658</a:t>
            </a:r>
          </a:p>
          <a:p>
            <a:r>
              <a:rPr lang="en-AU" sz="1400" b="1" dirty="0" smtClean="0">
                <a:solidFill>
                  <a:srgbClr val="0000FF"/>
                </a:solidFill>
              </a:rPr>
              <a:t>at659</a:t>
            </a:r>
            <a:endParaRPr lang="en-AU" sz="1400" b="1" dirty="0">
              <a:solidFill>
                <a:srgbClr val="0000FF"/>
              </a:solidFill>
            </a:endParaRPr>
          </a:p>
        </p:txBody>
      </p:sp>
    </p:spTree>
    <p:extLst>
      <p:ext uri="{BB962C8B-B14F-4D97-AF65-F5344CB8AC3E}">
        <p14:creationId xmlns:p14="http://schemas.microsoft.com/office/powerpoint/2010/main" val="15446056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en-AU"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t>ACCESS-CM2 for CMIP6 (NESP ESCC Hub Project 2.1: Preparing ACCESS for CMIP6)</a:t>
            </a:r>
          </a:p>
          <a:p>
            <a:r>
              <a:rPr lang="en-US" dirty="0">
                <a:solidFill>
                  <a:srgbClr val="0070C0"/>
                </a:solidFill>
              </a:rPr>
              <a:t>ACCESS-CM2 is the new generation of ACCESS coupled model with much more sophisticated atmospheric configuration, especially higher vertical resolution and  full aerosol scheme, along with a range of physics/dynamics upgrades (in comparison with ACCESS1.x models for CMIP5)</a:t>
            </a:r>
          </a:p>
          <a:p>
            <a:r>
              <a:rPr lang="en-US" dirty="0">
                <a:solidFill>
                  <a:srgbClr val="0070C0"/>
                </a:solidFill>
              </a:rPr>
              <a:t>Therefore ACCESS-CM2 is significantly more computationally expensive and takes a lot more data storage</a:t>
            </a:r>
          </a:p>
          <a:p>
            <a:r>
              <a:rPr lang="en-US" dirty="0">
                <a:solidFill>
                  <a:srgbClr val="0070C0"/>
                </a:solidFill>
              </a:rPr>
              <a:t>The Jules version of ACCESS-CM2 simulates reasonable PI climate and is “close” to starting official CMIP6 experiments (PI control, historical,, 4xCO2 etc.)</a:t>
            </a:r>
          </a:p>
          <a:p>
            <a:r>
              <a:rPr lang="en-US" dirty="0">
                <a:solidFill>
                  <a:srgbClr val="0070C0"/>
                </a:solidFill>
              </a:rPr>
              <a:t>The </a:t>
            </a:r>
            <a:r>
              <a:rPr lang="en-US" dirty="0">
                <a:solidFill>
                  <a:srgbClr val="FF0000"/>
                </a:solidFill>
              </a:rPr>
              <a:t>CABLE</a:t>
            </a:r>
            <a:r>
              <a:rPr lang="en-US" dirty="0">
                <a:solidFill>
                  <a:srgbClr val="0070C0"/>
                </a:solidFill>
              </a:rPr>
              <a:t> version of ACCESS-CM2 is close to finalizing configuration </a:t>
            </a:r>
            <a:r>
              <a:rPr lang="en-US" dirty="0" smtClean="0">
                <a:solidFill>
                  <a:srgbClr val="0070C0"/>
                </a:solidFill>
              </a:rPr>
              <a:t>.</a:t>
            </a:r>
          </a:p>
        </p:txBody>
      </p:sp>
    </p:spTree>
    <p:extLst>
      <p:ext uri="{BB962C8B-B14F-4D97-AF65-F5344CB8AC3E}">
        <p14:creationId xmlns:p14="http://schemas.microsoft.com/office/powerpoint/2010/main" val="19177225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9933"/>
            <a:ext cx="7886700" cy="522794"/>
          </a:xfrm>
        </p:spPr>
        <p:txBody>
          <a:bodyPr>
            <a:normAutofit fontScale="90000"/>
          </a:bodyPr>
          <a:lstStyle/>
          <a:p>
            <a:r>
              <a:rPr lang="en-US" dirty="0" smtClean="0"/>
              <a:t>Summary:</a:t>
            </a:r>
            <a:endParaRPr lang="en-AU" dirty="0"/>
          </a:p>
        </p:txBody>
      </p:sp>
      <p:sp>
        <p:nvSpPr>
          <p:cNvPr id="3" name="Content Placeholder 2"/>
          <p:cNvSpPr>
            <a:spLocks noGrp="1"/>
          </p:cNvSpPr>
          <p:nvPr>
            <p:ph idx="1"/>
          </p:nvPr>
        </p:nvSpPr>
        <p:spPr>
          <a:xfrm>
            <a:off x="628650" y="955964"/>
            <a:ext cx="7886700" cy="3676759"/>
          </a:xfrm>
        </p:spPr>
        <p:txBody>
          <a:bodyPr>
            <a:normAutofit fontScale="85000" lnSpcReduction="10000"/>
          </a:bodyPr>
          <a:lstStyle/>
          <a:p>
            <a:pPr marL="0" indent="0">
              <a:buNone/>
            </a:pPr>
            <a:r>
              <a:rPr lang="en-US" dirty="0" smtClean="0">
                <a:solidFill>
                  <a:schemeClr val="accent6">
                    <a:lumMod val="60000"/>
                    <a:lumOff val="40000"/>
                  </a:schemeClr>
                </a:solidFill>
              </a:rPr>
              <a:t>Risk for CMIP6 delivery – problems beyond control of the ACCESS-CM team</a:t>
            </a:r>
            <a:endParaRPr lang="en-US" dirty="0">
              <a:solidFill>
                <a:schemeClr val="accent6">
                  <a:lumMod val="60000"/>
                  <a:lumOff val="40000"/>
                </a:schemeClr>
              </a:solidFill>
            </a:endParaRPr>
          </a:p>
          <a:p>
            <a:r>
              <a:rPr lang="en-US" dirty="0" smtClean="0">
                <a:solidFill>
                  <a:srgbClr val="0070C0"/>
                </a:solidFill>
              </a:rPr>
              <a:t>NCI Computing </a:t>
            </a:r>
            <a:r>
              <a:rPr lang="en-US" dirty="0">
                <a:solidFill>
                  <a:srgbClr val="0070C0"/>
                </a:solidFill>
              </a:rPr>
              <a:t>efficiency </a:t>
            </a:r>
            <a:r>
              <a:rPr lang="en-US" dirty="0">
                <a:solidFill>
                  <a:srgbClr val="0070C0"/>
                </a:solidFill>
                <a:sym typeface="Wingdings" panose="05000000000000000000" pitchFamily="2" charset="2"/>
              </a:rPr>
              <a:t> question on completion of CMIP6 </a:t>
            </a:r>
            <a:r>
              <a:rPr lang="en-US" dirty="0" err="1" smtClean="0">
                <a:solidFill>
                  <a:srgbClr val="0070C0"/>
                </a:solidFill>
                <a:sym typeface="Wingdings" panose="05000000000000000000" pitchFamily="2" charset="2"/>
              </a:rPr>
              <a:t>exps</a:t>
            </a:r>
            <a:r>
              <a:rPr lang="en-US" dirty="0" smtClean="0">
                <a:solidFill>
                  <a:srgbClr val="0070C0"/>
                </a:solidFill>
                <a:sym typeface="Wingdings" panose="05000000000000000000" pitchFamily="2" charset="2"/>
              </a:rPr>
              <a:t>: </a:t>
            </a:r>
            <a:r>
              <a:rPr lang="en-US" dirty="0" smtClean="0">
                <a:solidFill>
                  <a:srgbClr val="0070C0"/>
                </a:solidFill>
              </a:rPr>
              <a:t>ideally </a:t>
            </a:r>
            <a:r>
              <a:rPr lang="en-US" dirty="0">
                <a:solidFill>
                  <a:srgbClr val="0070C0"/>
                </a:solidFill>
              </a:rPr>
              <a:t>5 years/day, but in reality 1~2 years/day because of long queuing</a:t>
            </a:r>
            <a:r>
              <a:rPr lang="en-US" dirty="0" smtClean="0">
                <a:solidFill>
                  <a:srgbClr val="0070C0"/>
                </a:solidFill>
              </a:rPr>
              <a:t>……</a:t>
            </a:r>
          </a:p>
          <a:p>
            <a:r>
              <a:rPr lang="en-US" dirty="0" smtClean="0">
                <a:solidFill>
                  <a:srgbClr val="FF0000"/>
                </a:solidFill>
              </a:rPr>
              <a:t>CABLE</a:t>
            </a:r>
            <a:r>
              <a:rPr lang="en-US" dirty="0" smtClean="0">
                <a:solidFill>
                  <a:srgbClr val="0070C0"/>
                </a:solidFill>
              </a:rPr>
              <a:t> version spin-up (?)</a:t>
            </a:r>
            <a:endParaRPr lang="en-US" dirty="0">
              <a:solidFill>
                <a:srgbClr val="0070C0"/>
              </a:solidFill>
            </a:endParaRPr>
          </a:p>
          <a:p>
            <a:r>
              <a:rPr lang="en-US" dirty="0">
                <a:solidFill>
                  <a:srgbClr val="0070C0"/>
                </a:solidFill>
              </a:rPr>
              <a:t>Data storage shortage </a:t>
            </a:r>
            <a:endParaRPr lang="en-US" dirty="0" smtClean="0">
              <a:solidFill>
                <a:srgbClr val="0070C0"/>
              </a:solidFill>
            </a:endParaRPr>
          </a:p>
          <a:p>
            <a:r>
              <a:rPr lang="en-AU" dirty="0" smtClean="0">
                <a:solidFill>
                  <a:srgbClr val="0070C0"/>
                </a:solidFill>
              </a:rPr>
              <a:t>Human resource shortage</a:t>
            </a:r>
            <a:endParaRPr lang="en-AU" dirty="0">
              <a:solidFill>
                <a:srgbClr val="0070C0"/>
              </a:solidFill>
            </a:endParaRPr>
          </a:p>
        </p:txBody>
      </p:sp>
    </p:spTree>
    <p:extLst>
      <p:ext uri="{BB962C8B-B14F-4D97-AF65-F5344CB8AC3E}">
        <p14:creationId xmlns:p14="http://schemas.microsoft.com/office/powerpoint/2010/main" val="14331119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dirty="0" smtClean="0"/>
              <a:t>ACCESS-CM2 Wiki Page</a:t>
            </a:r>
            <a:endParaRPr lang="en-AU" dirty="0"/>
          </a:p>
        </p:txBody>
      </p:sp>
      <p:sp>
        <p:nvSpPr>
          <p:cNvPr id="7" name="Text Placeholder 6"/>
          <p:cNvSpPr>
            <a:spLocks noGrp="1"/>
          </p:cNvSpPr>
          <p:nvPr>
            <p:ph type="body" sz="half" idx="2"/>
          </p:nvPr>
        </p:nvSpPr>
        <p:spPr/>
        <p:txBody>
          <a:bodyPr>
            <a:normAutofit/>
          </a:bodyPr>
          <a:lstStyle/>
          <a:p>
            <a:pPr marL="342900" indent="-342900">
              <a:buAutoNum type="arabicPeriod"/>
            </a:pPr>
            <a:r>
              <a:rPr lang="en-AU" dirty="0" smtClean="0"/>
              <a:t>Convert </a:t>
            </a:r>
            <a:r>
              <a:rPr lang="en-AU" dirty="0" err="1" smtClean="0"/>
              <a:t>NetCDF</a:t>
            </a:r>
            <a:r>
              <a:rPr lang="en-AU" dirty="0" smtClean="0"/>
              <a:t> to UM ancillary file </a:t>
            </a:r>
            <a:r>
              <a:rPr lang="en-AU" dirty="0" smtClean="0"/>
              <a:t>format (Ben Ng)</a:t>
            </a:r>
            <a:endParaRPr lang="en-AU" dirty="0" smtClean="0"/>
          </a:p>
          <a:p>
            <a:pPr marL="342900" indent="-342900">
              <a:buAutoNum type="arabicPeriod"/>
            </a:pPr>
            <a:r>
              <a:rPr lang="en-AU" dirty="0" smtClean="0"/>
              <a:t>Set Up SSS restoring experiment (Ariaan)</a:t>
            </a:r>
          </a:p>
          <a:p>
            <a:pPr marL="342900" indent="-342900">
              <a:buAutoNum type="arabicPeriod"/>
            </a:pPr>
            <a:r>
              <a:rPr lang="en-AU" dirty="0"/>
              <a:t>Set Up </a:t>
            </a:r>
            <a:r>
              <a:rPr lang="en-AU" dirty="0" smtClean="0"/>
              <a:t>SST </a:t>
            </a:r>
            <a:r>
              <a:rPr lang="en-AU" dirty="0"/>
              <a:t>restoring </a:t>
            </a:r>
            <a:r>
              <a:rPr lang="en-AU" dirty="0" smtClean="0"/>
              <a:t>experiment (Christine et al</a:t>
            </a:r>
            <a:r>
              <a:rPr lang="en-AU" dirty="0" smtClean="0"/>
              <a:t>.)</a:t>
            </a:r>
          </a:p>
        </p:txBody>
      </p:sp>
      <p:pic>
        <p:nvPicPr>
          <p:cNvPr id="9" name="Content Placeholder 8"/>
          <p:cNvPicPr>
            <a:picLocks noGrp="1" noChangeAspect="1"/>
          </p:cNvPicPr>
          <p:nvPr>
            <p:ph idx="1"/>
          </p:nvPr>
        </p:nvPicPr>
        <p:blipFill rotWithShape="1">
          <a:blip r:embed="rId2"/>
          <a:srcRect l="51739" t="7927"/>
          <a:stretch/>
        </p:blipFill>
        <p:spPr>
          <a:xfrm>
            <a:off x="3887788" y="912659"/>
            <a:ext cx="4629150" cy="3311833"/>
          </a:xfrm>
          <a:prstGeom prst="rect">
            <a:avLst/>
          </a:prstGeom>
        </p:spPr>
      </p:pic>
      <p:sp>
        <p:nvSpPr>
          <p:cNvPr id="10" name="Rectangle 9"/>
          <p:cNvSpPr/>
          <p:nvPr/>
        </p:nvSpPr>
        <p:spPr>
          <a:xfrm>
            <a:off x="3887788" y="3191338"/>
            <a:ext cx="4572000" cy="646331"/>
          </a:xfrm>
          <a:prstGeom prst="rect">
            <a:avLst/>
          </a:prstGeom>
        </p:spPr>
        <p:txBody>
          <a:bodyPr>
            <a:spAutoFit/>
          </a:bodyPr>
          <a:lstStyle/>
          <a:p>
            <a:r>
              <a:rPr lang="en-AU" b="1" dirty="0"/>
              <a:t>https://accessdev.nci.org.au/trac/wiki/access/ACCESS-CM2</a:t>
            </a:r>
          </a:p>
        </p:txBody>
      </p:sp>
    </p:spTree>
    <p:extLst>
      <p:ext uri="{BB962C8B-B14F-4D97-AF65-F5344CB8AC3E}">
        <p14:creationId xmlns:p14="http://schemas.microsoft.com/office/powerpoint/2010/main" val="38963847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51" y="1931565"/>
            <a:ext cx="3035523" cy="3035523"/>
          </a:xfrm>
          <a:prstGeom prst="rect">
            <a:avLst/>
          </a:prstGeom>
        </p:spPr>
      </p:pic>
      <p:sp>
        <p:nvSpPr>
          <p:cNvPr id="2" name="Title 1"/>
          <p:cNvSpPr>
            <a:spLocks noGrp="1"/>
          </p:cNvSpPr>
          <p:nvPr>
            <p:ph type="title"/>
          </p:nvPr>
        </p:nvSpPr>
        <p:spPr/>
        <p:txBody>
          <a:bodyPr/>
          <a:lstStyle/>
          <a:p>
            <a:r>
              <a:rPr lang="en-AU" dirty="0" smtClean="0"/>
              <a:t>Post Processing</a:t>
            </a:r>
            <a:endParaRPr lang="en-AU" dirty="0"/>
          </a:p>
        </p:txBody>
      </p:sp>
      <p:sp>
        <p:nvSpPr>
          <p:cNvPr id="3" name="Content Placeholder 2"/>
          <p:cNvSpPr>
            <a:spLocks noGrp="1"/>
          </p:cNvSpPr>
          <p:nvPr>
            <p:ph idx="1"/>
          </p:nvPr>
        </p:nvSpPr>
        <p:spPr/>
        <p:txBody>
          <a:bodyPr>
            <a:normAutofit fontScale="55000" lnSpcReduction="20000"/>
          </a:bodyPr>
          <a:lstStyle/>
          <a:p>
            <a:r>
              <a:rPr lang="en-AU" dirty="0"/>
              <a:t>Installed and Prepared by:</a:t>
            </a:r>
          </a:p>
          <a:p>
            <a:pPr lvl="1"/>
            <a:r>
              <a:rPr lang="en-AU" dirty="0"/>
              <a:t>Tim </a:t>
            </a:r>
            <a:r>
              <a:rPr lang="en-AU" dirty="0" smtClean="0"/>
              <a:t>Erwin, Kate Snow &amp; Claire Trenham</a:t>
            </a:r>
            <a:endParaRPr lang="en-AU" dirty="0"/>
          </a:p>
          <a:p>
            <a:pPr lvl="1"/>
            <a:r>
              <a:rPr lang="en-AU" u="sng" dirty="0">
                <a:hlinkClick r:id="rId3"/>
              </a:rPr>
              <a:t>https://docs.google.com/document/d/1bbgRqxCIszDHBMrgS9i2HmwBmj_wlyTbp3k8LF2zyWI/edit</a:t>
            </a:r>
            <a:endParaRPr lang="en-AU" dirty="0"/>
          </a:p>
          <a:p>
            <a:r>
              <a:rPr lang="en-AU" dirty="0"/>
              <a:t>Test Directory:</a:t>
            </a:r>
          </a:p>
          <a:p>
            <a:pPr lvl="1"/>
            <a:r>
              <a:rPr lang="en-AU" dirty="0"/>
              <a:t>/short/p66/ars599/</a:t>
            </a:r>
            <a:r>
              <a:rPr lang="en-AU" dirty="0" err="1"/>
              <a:t>post_processing</a:t>
            </a:r>
            <a:r>
              <a:rPr lang="en-AU" dirty="0"/>
              <a:t>/</a:t>
            </a:r>
            <a:r>
              <a:rPr lang="en-AU" dirty="0" err="1"/>
              <a:t>ESMVal</a:t>
            </a:r>
            <a:r>
              <a:rPr lang="en-AU" dirty="0"/>
              <a:t>/</a:t>
            </a:r>
            <a:r>
              <a:rPr lang="en-AU" dirty="0" err="1"/>
              <a:t>ESMValTool</a:t>
            </a:r>
            <a:r>
              <a:rPr lang="en-AU" dirty="0"/>
              <a:t>/test-</a:t>
            </a:r>
            <a:r>
              <a:rPr lang="en-AU" dirty="0" err="1"/>
              <a:t>nml</a:t>
            </a:r>
            <a:endParaRPr lang="en-AU" dirty="0"/>
          </a:p>
          <a:p>
            <a:pPr lvl="1"/>
            <a:r>
              <a:rPr lang="en-AU" dirty="0"/>
              <a:t>namelist_atm.xml</a:t>
            </a:r>
          </a:p>
          <a:p>
            <a:pPr lvl="1"/>
            <a:r>
              <a:rPr lang="en-AU" dirty="0"/>
              <a:t>namelist_ocn.xml</a:t>
            </a:r>
          </a:p>
          <a:p>
            <a:pPr lvl="1"/>
            <a:r>
              <a:rPr lang="en-AU" dirty="0" smtClean="0"/>
              <a:t>namelist_seaice2.xml</a:t>
            </a:r>
          </a:p>
          <a:p>
            <a:r>
              <a:rPr lang="en-AU" dirty="0" smtClean="0"/>
              <a:t>Observation on the way!</a:t>
            </a:r>
            <a:endParaRPr lang="en-AU" dirty="0"/>
          </a:p>
        </p:txBody>
      </p:sp>
      <p:sp>
        <p:nvSpPr>
          <p:cNvPr id="4" name="Text Placeholder 3"/>
          <p:cNvSpPr>
            <a:spLocks noGrp="1"/>
          </p:cNvSpPr>
          <p:nvPr>
            <p:ph type="body" sz="half" idx="2"/>
          </p:nvPr>
        </p:nvSpPr>
        <p:spPr/>
        <p:txBody>
          <a:bodyPr/>
          <a:lstStyle/>
          <a:p>
            <a:r>
              <a:rPr lang="en-AU" dirty="0" err="1" smtClean="0"/>
              <a:t>ESMValTool</a:t>
            </a:r>
            <a:endParaRPr lang="en-AU" dirty="0"/>
          </a:p>
        </p:txBody>
      </p:sp>
    </p:spTree>
    <p:extLst>
      <p:ext uri="{BB962C8B-B14F-4D97-AF65-F5344CB8AC3E}">
        <p14:creationId xmlns:p14="http://schemas.microsoft.com/office/powerpoint/2010/main" val="25001586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Thank you!</a:t>
            </a:r>
            <a:endParaRPr lang="en-AU" dirty="0"/>
          </a:p>
        </p:txBody>
      </p:sp>
      <p:sp>
        <p:nvSpPr>
          <p:cNvPr id="3" name="Text Placeholder 2"/>
          <p:cNvSpPr>
            <a:spLocks noGrp="1"/>
          </p:cNvSpPr>
          <p:nvPr>
            <p:ph type="body" idx="1"/>
          </p:nvPr>
        </p:nvSpPr>
        <p:spPr/>
        <p:txBody>
          <a:bodyPr>
            <a:normAutofit lnSpcReduction="10000"/>
          </a:bodyPr>
          <a:lstStyle/>
          <a:p>
            <a:pPr>
              <a:lnSpc>
                <a:spcPct val="80000"/>
              </a:lnSpc>
              <a:spcAft>
                <a:spcPct val="0"/>
              </a:spcAft>
            </a:pPr>
            <a:r>
              <a:rPr lang="en-AU" sz="1200" dirty="0"/>
              <a:t>The Australian Community Climate and Earth-System Simulator (ACCESS)</a:t>
            </a:r>
            <a:r>
              <a:rPr lang="en-US" sz="1200" dirty="0"/>
              <a:t> </a:t>
            </a:r>
          </a:p>
          <a:p>
            <a:pPr>
              <a:lnSpc>
                <a:spcPct val="80000"/>
              </a:lnSpc>
              <a:tabLst>
                <a:tab pos="266700" algn="l"/>
              </a:tabLst>
            </a:pPr>
            <a:r>
              <a:rPr lang="en-US" sz="1200" dirty="0"/>
              <a:t>Dave </a:t>
            </a:r>
            <a:r>
              <a:rPr lang="en-US" sz="1200" dirty="0" smtClean="0"/>
              <a:t>Bi, Research Scientist, CSIRO O&amp;A</a:t>
            </a:r>
          </a:p>
          <a:p>
            <a:pPr>
              <a:lnSpc>
                <a:spcPct val="80000"/>
              </a:lnSpc>
              <a:tabLst>
                <a:tab pos="266700" algn="l"/>
              </a:tabLst>
            </a:pPr>
            <a:endParaRPr lang="en-US" sz="1200" dirty="0"/>
          </a:p>
          <a:p>
            <a:pPr marL="202500" lvl="2" indent="-202500">
              <a:lnSpc>
                <a:spcPct val="80000"/>
              </a:lnSpc>
              <a:spcAft>
                <a:spcPct val="0"/>
              </a:spcAft>
            </a:pPr>
            <a:r>
              <a:rPr lang="en-US" sz="1200" b="1" dirty="0"/>
              <a:t>t</a:t>
            </a:r>
            <a:r>
              <a:rPr lang="en-US" sz="1200" dirty="0"/>
              <a:t>	+61 3 9239 4507</a:t>
            </a:r>
          </a:p>
          <a:p>
            <a:pPr marL="202500" lvl="2" indent="-202500">
              <a:lnSpc>
                <a:spcPct val="80000"/>
              </a:lnSpc>
              <a:spcAft>
                <a:spcPct val="0"/>
              </a:spcAft>
            </a:pPr>
            <a:r>
              <a:rPr lang="en-US" sz="1200" b="1" dirty="0"/>
              <a:t>e</a:t>
            </a:r>
            <a:r>
              <a:rPr lang="en-US" sz="1200" dirty="0"/>
              <a:t>	</a:t>
            </a:r>
            <a:r>
              <a:rPr lang="en-US" sz="1200" dirty="0" err="1"/>
              <a:t>dave.bi@csiro.a</a:t>
            </a:r>
            <a:endParaRPr lang="en-AU" sz="1200" dirty="0"/>
          </a:p>
        </p:txBody>
      </p:sp>
    </p:spTree>
    <p:extLst>
      <p:ext uri="{BB962C8B-B14F-4D97-AF65-F5344CB8AC3E}">
        <p14:creationId xmlns:p14="http://schemas.microsoft.com/office/powerpoint/2010/main" val="5080152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Rectangle 3"/>
          <p:cNvSpPr>
            <a:spLocks noGrp="1" noChangeArrowheads="1"/>
          </p:cNvSpPr>
          <p:nvPr>
            <p:ph type="title"/>
          </p:nvPr>
        </p:nvSpPr>
        <p:spPr>
          <a:xfrm>
            <a:off x="720436" y="84536"/>
            <a:ext cx="7841673" cy="494109"/>
          </a:xfrm>
        </p:spPr>
        <p:txBody>
          <a:bodyPr>
            <a:noAutofit/>
          </a:bodyPr>
          <a:lstStyle/>
          <a:p>
            <a:r>
              <a:rPr lang="en-US" sz="2000" dirty="0"/>
              <a:t>Australian Community Climate and Earth System Simulator </a:t>
            </a:r>
            <a:r>
              <a:rPr lang="en-US" sz="2000" dirty="0" smtClean="0"/>
              <a:t/>
            </a:r>
            <a:br>
              <a:rPr lang="en-US" sz="2000" dirty="0" smtClean="0"/>
            </a:br>
            <a:r>
              <a:rPr lang="en-AU" sz="2000" dirty="0" smtClean="0"/>
              <a:t>Global Climate </a:t>
            </a:r>
            <a:r>
              <a:rPr lang="en-AU" sz="2000" dirty="0"/>
              <a:t>M</a:t>
            </a:r>
            <a:r>
              <a:rPr lang="en-AU" sz="2000" dirty="0" smtClean="0"/>
              <a:t>odel </a:t>
            </a:r>
            <a:r>
              <a:rPr lang="en-AU" sz="2000" dirty="0" smtClean="0">
                <a:solidFill>
                  <a:srgbClr val="0000FF"/>
                </a:solidFill>
              </a:rPr>
              <a:t>ACCESS-CM2</a:t>
            </a:r>
          </a:p>
        </p:txBody>
      </p:sp>
      <p:sp>
        <p:nvSpPr>
          <p:cNvPr id="144388" name="TextBox 44"/>
          <p:cNvSpPr txBox="1">
            <a:spLocks noChangeArrowheads="1"/>
          </p:cNvSpPr>
          <p:nvPr/>
        </p:nvSpPr>
        <p:spPr bwMode="auto">
          <a:xfrm>
            <a:off x="1828800" y="899968"/>
            <a:ext cx="1963341" cy="484720"/>
          </a:xfrm>
          <a:prstGeom prst="rect">
            <a:avLst/>
          </a:prstGeom>
          <a:noFill/>
          <a:ln w="9525">
            <a:noFill/>
            <a:miter lim="800000"/>
            <a:headEnd/>
            <a:tailEnd/>
          </a:ln>
        </p:spPr>
        <p:txBody>
          <a:bodyPr lIns="68553" tIns="34276" rIns="68553" bIns="34276">
            <a:spAutoFit/>
          </a:bodyPr>
          <a:lstStyle/>
          <a:p>
            <a:pPr algn="ctr" fontAlgn="base">
              <a:spcBef>
                <a:spcPct val="0"/>
              </a:spcBef>
              <a:spcAft>
                <a:spcPct val="0"/>
              </a:spcAft>
            </a:pPr>
            <a:r>
              <a:rPr lang="en-AU" sz="1350" b="1" dirty="0" smtClean="0">
                <a:solidFill>
                  <a:srgbClr val="FF0000"/>
                </a:solidFill>
                <a:ea typeface="ＭＳ Ｐゴシック" pitchFamily="34" charset="-128"/>
              </a:rPr>
              <a:t>ACCESS Coupled Climate Modelling system</a:t>
            </a:r>
            <a:endParaRPr lang="en-AU" sz="1350" b="1" dirty="0">
              <a:solidFill>
                <a:srgbClr val="FF0000"/>
              </a:solidFill>
              <a:ea typeface="ＭＳ Ｐゴシック" pitchFamily="34" charset="-128"/>
            </a:endParaRPr>
          </a:p>
        </p:txBody>
      </p:sp>
      <p:sp>
        <p:nvSpPr>
          <p:cNvPr id="144389" name="Oval 6"/>
          <p:cNvSpPr>
            <a:spLocks noChangeArrowheads="1"/>
          </p:cNvSpPr>
          <p:nvPr/>
        </p:nvSpPr>
        <p:spPr bwMode="auto">
          <a:xfrm>
            <a:off x="2400302" y="2628900"/>
            <a:ext cx="950119" cy="514350"/>
          </a:xfrm>
          <a:prstGeom prst="ellipse">
            <a:avLst/>
          </a:prstGeom>
          <a:solidFill>
            <a:srgbClr val="FF6600"/>
          </a:solidFill>
          <a:ln w="25400">
            <a:solidFill>
              <a:srgbClr val="E46C0A"/>
            </a:solidFill>
            <a:round/>
            <a:headEnd/>
            <a:tailEnd/>
          </a:ln>
        </p:spPr>
        <p:txBody>
          <a:bodyPr wrap="none" lIns="68553" tIns="34276" rIns="68553" bIns="34276" anchor="ctr"/>
          <a:lstStyle/>
          <a:p>
            <a:pPr algn="ctr" fontAlgn="base">
              <a:spcBef>
                <a:spcPct val="0"/>
              </a:spcBef>
              <a:spcAft>
                <a:spcPct val="0"/>
              </a:spcAft>
            </a:pPr>
            <a:r>
              <a:rPr lang="en-AU" sz="1050" b="1" dirty="0">
                <a:solidFill>
                  <a:srgbClr val="FFFFFF"/>
                </a:solidFill>
                <a:ea typeface="ＭＳ Ｐゴシック" pitchFamily="34" charset="-128"/>
              </a:rPr>
              <a:t>Coupler</a:t>
            </a:r>
          </a:p>
          <a:p>
            <a:pPr algn="ctr" fontAlgn="base">
              <a:spcBef>
                <a:spcPct val="0"/>
              </a:spcBef>
              <a:spcAft>
                <a:spcPct val="0"/>
              </a:spcAft>
            </a:pPr>
            <a:r>
              <a:rPr lang="en-AU" sz="1050" b="1" dirty="0" smtClean="0">
                <a:solidFill>
                  <a:srgbClr val="FFFFFF"/>
                </a:solidFill>
                <a:ea typeface="ＭＳ Ｐゴシック" pitchFamily="34" charset="-128"/>
              </a:rPr>
              <a:t>OASIS3-MCT</a:t>
            </a:r>
            <a:endParaRPr lang="en-AU" sz="1050" b="1" dirty="0">
              <a:solidFill>
                <a:srgbClr val="FFFFFF"/>
              </a:solidFill>
              <a:ea typeface="ＭＳ Ｐゴシック" pitchFamily="34" charset="-128"/>
            </a:endParaRPr>
          </a:p>
        </p:txBody>
      </p:sp>
      <p:pic>
        <p:nvPicPr>
          <p:cNvPr id="144390" name="Picture 22" descr="land_box.jpg"/>
          <p:cNvPicPr>
            <a:picLocks noChangeAspect="1"/>
          </p:cNvPicPr>
          <p:nvPr/>
        </p:nvPicPr>
        <p:blipFill>
          <a:blip r:embed="rId2" cstate="print"/>
          <a:srcRect/>
          <a:stretch>
            <a:fillRect/>
          </a:stretch>
        </p:blipFill>
        <p:spPr bwMode="auto">
          <a:xfrm>
            <a:off x="1257301" y="2628903"/>
            <a:ext cx="1053704" cy="540544"/>
          </a:xfrm>
          <a:prstGeom prst="rect">
            <a:avLst/>
          </a:prstGeom>
          <a:noFill/>
          <a:ln w="9525">
            <a:noFill/>
            <a:miter lim="800000"/>
            <a:headEnd/>
            <a:tailEnd/>
          </a:ln>
        </p:spPr>
      </p:pic>
      <p:sp>
        <p:nvSpPr>
          <p:cNvPr id="144391" name="Rectangle 11"/>
          <p:cNvSpPr>
            <a:spLocks noChangeArrowheads="1"/>
          </p:cNvSpPr>
          <p:nvPr/>
        </p:nvSpPr>
        <p:spPr bwMode="auto">
          <a:xfrm>
            <a:off x="1143000" y="2628902"/>
            <a:ext cx="1254920" cy="538162"/>
          </a:xfrm>
          <a:prstGeom prst="rect">
            <a:avLst/>
          </a:prstGeom>
          <a:noFill/>
          <a:ln w="25400">
            <a:noFill/>
            <a:miter lim="800000"/>
            <a:headEnd/>
            <a:tailEnd/>
          </a:ln>
        </p:spPr>
        <p:txBody>
          <a:bodyPr wrap="none" lIns="68553" tIns="34276" rIns="68553" bIns="34276" anchor="ctr"/>
          <a:lstStyle/>
          <a:p>
            <a:pPr algn="ctr" fontAlgn="base">
              <a:spcBef>
                <a:spcPct val="0"/>
              </a:spcBef>
              <a:spcAft>
                <a:spcPct val="0"/>
              </a:spcAft>
            </a:pPr>
            <a:r>
              <a:rPr lang="en-AU" sz="1050" b="1" dirty="0">
                <a:solidFill>
                  <a:srgbClr val="FFFFFF"/>
                </a:solidFill>
                <a:ea typeface="ＭＳ Ｐゴシック" pitchFamily="34" charset="-128"/>
              </a:rPr>
              <a:t>Terrestrial</a:t>
            </a:r>
          </a:p>
          <a:p>
            <a:pPr algn="ctr" fontAlgn="base">
              <a:spcBef>
                <a:spcPct val="0"/>
              </a:spcBef>
              <a:spcAft>
                <a:spcPct val="0"/>
              </a:spcAft>
            </a:pPr>
            <a:r>
              <a:rPr lang="en-AU" sz="1050" b="1" dirty="0" smtClean="0">
                <a:solidFill>
                  <a:srgbClr val="FFFFFF"/>
                </a:solidFill>
                <a:ea typeface="ＭＳ Ｐゴシック" pitchFamily="34" charset="-128"/>
              </a:rPr>
              <a:t>CABLE2.x</a:t>
            </a:r>
            <a:endParaRPr lang="en-AU" sz="1050" b="1" dirty="0">
              <a:solidFill>
                <a:srgbClr val="FFFFFF"/>
              </a:solidFill>
              <a:ea typeface="ＭＳ Ｐゴシック" pitchFamily="34" charset="-128"/>
            </a:endParaRPr>
          </a:p>
          <a:p>
            <a:pPr algn="ctr" fontAlgn="base">
              <a:spcBef>
                <a:spcPct val="0"/>
              </a:spcBef>
              <a:spcAft>
                <a:spcPct val="0"/>
              </a:spcAft>
            </a:pPr>
            <a:r>
              <a:rPr lang="en-AU" sz="1050" b="1" dirty="0">
                <a:solidFill>
                  <a:srgbClr val="FFFFFF"/>
                </a:solidFill>
                <a:ea typeface="ＭＳ Ｐゴシック" pitchFamily="34" charset="-128"/>
              </a:rPr>
              <a:t>or </a:t>
            </a:r>
            <a:r>
              <a:rPr lang="en-AU" sz="1050" b="1" dirty="0" smtClean="0">
                <a:solidFill>
                  <a:srgbClr val="FFFFFF"/>
                </a:solidFill>
                <a:ea typeface="ＭＳ Ｐゴシック" pitchFamily="34" charset="-128"/>
              </a:rPr>
              <a:t>Jules</a:t>
            </a:r>
            <a:endParaRPr lang="en-AU" sz="1050" b="1" dirty="0">
              <a:solidFill>
                <a:srgbClr val="FFFFFF"/>
              </a:solidFill>
              <a:ea typeface="ＭＳ Ｐゴシック" pitchFamily="34" charset="-128"/>
            </a:endParaRPr>
          </a:p>
        </p:txBody>
      </p:sp>
      <p:sp>
        <p:nvSpPr>
          <p:cNvPr id="144392" name="Rectangle 12"/>
          <p:cNvSpPr>
            <a:spLocks noChangeArrowheads="1"/>
          </p:cNvSpPr>
          <p:nvPr/>
        </p:nvSpPr>
        <p:spPr bwMode="auto">
          <a:xfrm>
            <a:off x="2078835" y="4160047"/>
            <a:ext cx="1694260" cy="327422"/>
          </a:xfrm>
          <a:prstGeom prst="rect">
            <a:avLst/>
          </a:prstGeom>
          <a:noFill/>
          <a:ln w="25400">
            <a:noFill/>
            <a:miter lim="800000"/>
            <a:headEnd/>
            <a:tailEnd/>
          </a:ln>
        </p:spPr>
        <p:txBody>
          <a:bodyPr wrap="none" lIns="68553" tIns="34276" rIns="68553" bIns="34276" anchor="ctr"/>
          <a:lstStyle/>
          <a:p>
            <a:pPr algn="ctr" fontAlgn="base">
              <a:spcBef>
                <a:spcPct val="0"/>
              </a:spcBef>
              <a:spcAft>
                <a:spcPct val="0"/>
              </a:spcAft>
            </a:pPr>
            <a:r>
              <a:rPr lang="en-AU" sz="1050" b="1" dirty="0">
                <a:solidFill>
                  <a:srgbClr val="FFFFFF"/>
                </a:solidFill>
                <a:ea typeface="ＭＳ Ｐゴシック" pitchFamily="34" charset="-128"/>
              </a:rPr>
              <a:t>Ocean and sea-ice</a:t>
            </a:r>
          </a:p>
        </p:txBody>
      </p:sp>
      <p:sp>
        <p:nvSpPr>
          <p:cNvPr id="144393" name="Line 22"/>
          <p:cNvSpPr>
            <a:spLocks noChangeShapeType="1"/>
          </p:cNvSpPr>
          <p:nvPr/>
        </p:nvSpPr>
        <p:spPr bwMode="auto">
          <a:xfrm rot="5400000">
            <a:off x="1834158" y="2223494"/>
            <a:ext cx="367904" cy="378619"/>
          </a:xfrm>
          <a:prstGeom prst="line">
            <a:avLst/>
          </a:prstGeom>
          <a:noFill/>
          <a:ln w="19050">
            <a:solidFill>
              <a:schemeClr val="tx1"/>
            </a:solidFill>
            <a:round/>
            <a:headEnd type="triangle" w="lg" len="lg"/>
            <a:tailEnd type="triangle" w="lg" len="lg"/>
          </a:ln>
        </p:spPr>
        <p:txBody>
          <a:bodyPr lIns="68553" tIns="34276" rIns="68553" bIns="34276"/>
          <a:lstStyle/>
          <a:p>
            <a:pPr fontAlgn="base">
              <a:spcBef>
                <a:spcPct val="0"/>
              </a:spcBef>
              <a:spcAft>
                <a:spcPct val="0"/>
              </a:spcAft>
            </a:pPr>
            <a:endParaRPr lang="en-AU" sz="1350">
              <a:solidFill>
                <a:srgbClr val="000000"/>
              </a:solidFill>
            </a:endParaRPr>
          </a:p>
        </p:txBody>
      </p:sp>
      <p:sp>
        <p:nvSpPr>
          <p:cNvPr id="144394" name="Line 22"/>
          <p:cNvSpPr>
            <a:spLocks noChangeShapeType="1"/>
          </p:cNvSpPr>
          <p:nvPr/>
        </p:nvSpPr>
        <p:spPr bwMode="auto">
          <a:xfrm flipH="1">
            <a:off x="2857500" y="2228852"/>
            <a:ext cx="1191" cy="351234"/>
          </a:xfrm>
          <a:prstGeom prst="line">
            <a:avLst/>
          </a:prstGeom>
          <a:noFill/>
          <a:ln w="19050">
            <a:solidFill>
              <a:schemeClr val="tx1"/>
            </a:solidFill>
            <a:round/>
            <a:headEnd type="triangle" w="lg" len="lg"/>
            <a:tailEnd type="triangle" w="lg" len="lg"/>
          </a:ln>
        </p:spPr>
        <p:txBody>
          <a:bodyPr lIns="68553" tIns="34276" rIns="68553" bIns="34276"/>
          <a:lstStyle/>
          <a:p>
            <a:pPr fontAlgn="base">
              <a:spcBef>
                <a:spcPct val="0"/>
              </a:spcBef>
              <a:spcAft>
                <a:spcPct val="0"/>
              </a:spcAft>
            </a:pPr>
            <a:endParaRPr lang="en-AU" sz="1350">
              <a:solidFill>
                <a:srgbClr val="000000"/>
              </a:solidFill>
            </a:endParaRPr>
          </a:p>
        </p:txBody>
      </p:sp>
      <p:pic>
        <p:nvPicPr>
          <p:cNvPr id="144395" name="Picture 20" descr="atmosphere_box.jpg"/>
          <p:cNvPicPr>
            <a:picLocks noChangeAspect="1"/>
          </p:cNvPicPr>
          <p:nvPr/>
        </p:nvPicPr>
        <p:blipFill>
          <a:blip r:embed="rId3" cstate="print"/>
          <a:srcRect/>
          <a:stretch>
            <a:fillRect/>
          </a:stretch>
        </p:blipFill>
        <p:spPr bwMode="auto">
          <a:xfrm>
            <a:off x="2228852" y="1600202"/>
            <a:ext cx="1314450" cy="628650"/>
          </a:xfrm>
          <a:prstGeom prst="rect">
            <a:avLst/>
          </a:prstGeom>
          <a:noFill/>
          <a:ln w="9525">
            <a:noFill/>
            <a:miter lim="800000"/>
            <a:headEnd/>
            <a:tailEnd/>
          </a:ln>
        </p:spPr>
      </p:pic>
      <p:sp>
        <p:nvSpPr>
          <p:cNvPr id="145440" name="Text Box 35"/>
          <p:cNvSpPr txBox="1">
            <a:spLocks noChangeArrowheads="1"/>
          </p:cNvSpPr>
          <p:nvPr/>
        </p:nvSpPr>
        <p:spPr bwMode="auto">
          <a:xfrm>
            <a:off x="2276559" y="1641449"/>
            <a:ext cx="1232297" cy="553970"/>
          </a:xfrm>
          <a:prstGeom prst="rect">
            <a:avLst/>
          </a:prstGeom>
          <a:noFill/>
          <a:ln w="9525">
            <a:noFill/>
            <a:miter lim="800000"/>
            <a:headEnd/>
            <a:tailEnd/>
          </a:ln>
          <a:effectLst>
            <a:prstShdw prst="shdw17" dist="17961" dir="2700000">
              <a:srgbClr val="999999">
                <a:alpha val="74997"/>
              </a:srgbClr>
            </a:prstShdw>
          </a:effectLst>
        </p:spPr>
        <p:txBody>
          <a:bodyPr lIns="68553" tIns="34276" rIns="68553" bIns="34276">
            <a:spAutoFit/>
          </a:bodyPr>
          <a:lstStyle/>
          <a:p>
            <a:pPr algn="ctr" defTabSz="342764" fontAlgn="base">
              <a:spcBef>
                <a:spcPct val="0"/>
              </a:spcBef>
              <a:spcAft>
                <a:spcPct val="0"/>
              </a:spcAft>
              <a:defRPr/>
            </a:pPr>
            <a:r>
              <a:rPr lang="en-US" sz="1050" b="1" dirty="0">
                <a:solidFill>
                  <a:schemeClr val="bg1"/>
                </a:solidFill>
                <a:effectLst>
                  <a:outerShdw blurRad="38100" dist="38100" dir="2700000" algn="tl">
                    <a:srgbClr val="C0C0C0"/>
                  </a:outerShdw>
                </a:effectLst>
                <a:ea typeface="ＭＳ Ｐゴシック" charset="-128"/>
              </a:rPr>
              <a:t>Atmosphere</a:t>
            </a:r>
          </a:p>
          <a:p>
            <a:pPr algn="ctr" defTabSz="342764" fontAlgn="base">
              <a:spcBef>
                <a:spcPct val="0"/>
              </a:spcBef>
              <a:spcAft>
                <a:spcPct val="0"/>
              </a:spcAft>
              <a:defRPr/>
            </a:pPr>
            <a:r>
              <a:rPr lang="en-US" sz="1050" b="1" dirty="0" smtClean="0">
                <a:solidFill>
                  <a:schemeClr val="bg1"/>
                </a:solidFill>
                <a:effectLst>
                  <a:outerShdw blurRad="38100" dist="38100" dir="2700000" algn="tl">
                    <a:srgbClr val="C0C0C0"/>
                  </a:outerShdw>
                </a:effectLst>
                <a:ea typeface="ＭＳ Ｐゴシック" charset="-128"/>
              </a:rPr>
              <a:t>Met Office UM10.6/GA7.1</a:t>
            </a:r>
            <a:endParaRPr lang="en-US" sz="1050" b="1" dirty="0">
              <a:solidFill>
                <a:schemeClr val="bg1"/>
              </a:solidFill>
              <a:effectLst>
                <a:outerShdw blurRad="38100" dist="38100" dir="2700000" algn="tl">
                  <a:srgbClr val="C0C0C0"/>
                </a:outerShdw>
              </a:effectLst>
              <a:ea typeface="ＭＳ Ｐゴシック" charset="-128"/>
            </a:endParaRPr>
          </a:p>
        </p:txBody>
      </p:sp>
      <p:pic>
        <p:nvPicPr>
          <p:cNvPr id="144397" name="Picture 6" descr="sea-ice"/>
          <p:cNvPicPr>
            <a:picLocks noChangeAspect="1" noChangeArrowheads="1"/>
          </p:cNvPicPr>
          <p:nvPr/>
        </p:nvPicPr>
        <p:blipFill>
          <a:blip r:embed="rId4" cstate="print"/>
          <a:srcRect t="35229" b="12560"/>
          <a:stretch>
            <a:fillRect/>
          </a:stretch>
        </p:blipFill>
        <p:spPr bwMode="auto">
          <a:xfrm>
            <a:off x="2228850" y="3486150"/>
            <a:ext cx="1371600" cy="571500"/>
          </a:xfrm>
          <a:prstGeom prst="rect">
            <a:avLst/>
          </a:prstGeom>
          <a:noFill/>
          <a:ln w="9525">
            <a:noFill/>
            <a:miter lim="800000"/>
            <a:headEnd/>
            <a:tailEnd/>
          </a:ln>
        </p:spPr>
      </p:pic>
      <p:sp>
        <p:nvSpPr>
          <p:cNvPr id="144398" name="Rectangle 12"/>
          <p:cNvSpPr>
            <a:spLocks noChangeArrowheads="1"/>
          </p:cNvSpPr>
          <p:nvPr/>
        </p:nvSpPr>
        <p:spPr bwMode="auto">
          <a:xfrm>
            <a:off x="2114553" y="3543300"/>
            <a:ext cx="1543051" cy="514350"/>
          </a:xfrm>
          <a:prstGeom prst="rect">
            <a:avLst/>
          </a:prstGeom>
          <a:noFill/>
          <a:ln w="25400">
            <a:noFill/>
            <a:miter lim="800000"/>
            <a:headEnd/>
            <a:tailEnd/>
          </a:ln>
        </p:spPr>
        <p:txBody>
          <a:bodyPr wrap="none" lIns="68553" tIns="34276" rIns="68553" bIns="34276" anchor="ctr"/>
          <a:lstStyle/>
          <a:p>
            <a:pPr algn="r" fontAlgn="base">
              <a:spcBef>
                <a:spcPct val="0"/>
              </a:spcBef>
              <a:spcAft>
                <a:spcPct val="0"/>
              </a:spcAft>
            </a:pPr>
            <a:r>
              <a:rPr lang="en-AU" sz="1050" b="1" dirty="0">
                <a:solidFill>
                  <a:srgbClr val="FFFFFF"/>
                </a:solidFill>
                <a:ea typeface="ＭＳ Ｐゴシック" pitchFamily="34" charset="-128"/>
              </a:rPr>
              <a:t>Ocean </a:t>
            </a:r>
          </a:p>
          <a:p>
            <a:pPr algn="r" fontAlgn="base">
              <a:spcBef>
                <a:spcPct val="0"/>
              </a:spcBef>
              <a:spcAft>
                <a:spcPct val="0"/>
              </a:spcAft>
            </a:pPr>
            <a:r>
              <a:rPr lang="en-AU" sz="1050" b="1" dirty="0">
                <a:solidFill>
                  <a:srgbClr val="FFFFFF"/>
                </a:solidFill>
                <a:ea typeface="ＭＳ Ｐゴシック" pitchFamily="34" charset="-128"/>
              </a:rPr>
              <a:t>and sea-ice</a:t>
            </a:r>
          </a:p>
          <a:p>
            <a:pPr algn="r" fontAlgn="base">
              <a:spcBef>
                <a:spcPct val="0"/>
              </a:spcBef>
              <a:spcAft>
                <a:spcPct val="0"/>
              </a:spcAft>
            </a:pPr>
            <a:r>
              <a:rPr lang="en-AU" sz="1050" b="1" dirty="0" smtClean="0">
                <a:solidFill>
                  <a:srgbClr val="FFFFFF"/>
                </a:solidFill>
                <a:ea typeface="ＭＳ Ｐゴシック" pitchFamily="34" charset="-128"/>
              </a:rPr>
              <a:t>MOM5 </a:t>
            </a:r>
            <a:r>
              <a:rPr lang="en-AU" sz="1050" b="1" dirty="0">
                <a:solidFill>
                  <a:srgbClr val="FFFFFF"/>
                </a:solidFill>
                <a:ea typeface="ＭＳ Ｐゴシック" pitchFamily="34" charset="-128"/>
              </a:rPr>
              <a:t>and </a:t>
            </a:r>
            <a:r>
              <a:rPr lang="en-AU" sz="1050" b="1" dirty="0" smtClean="0">
                <a:solidFill>
                  <a:srgbClr val="FFFFFF"/>
                </a:solidFill>
                <a:ea typeface="ＭＳ Ｐゴシック" pitchFamily="34" charset="-128"/>
              </a:rPr>
              <a:t>CICE5</a:t>
            </a:r>
            <a:endParaRPr lang="en-AU" sz="1050" b="1" dirty="0">
              <a:solidFill>
                <a:srgbClr val="FFFFFF"/>
              </a:solidFill>
              <a:ea typeface="ＭＳ Ｐゴシック" pitchFamily="34" charset="-128"/>
            </a:endParaRPr>
          </a:p>
        </p:txBody>
      </p:sp>
      <p:sp>
        <p:nvSpPr>
          <p:cNvPr id="144399" name="Line 22"/>
          <p:cNvSpPr>
            <a:spLocks noChangeShapeType="1"/>
          </p:cNvSpPr>
          <p:nvPr/>
        </p:nvSpPr>
        <p:spPr bwMode="auto">
          <a:xfrm flipH="1">
            <a:off x="2857500" y="3143251"/>
            <a:ext cx="1191" cy="351234"/>
          </a:xfrm>
          <a:prstGeom prst="line">
            <a:avLst/>
          </a:prstGeom>
          <a:noFill/>
          <a:ln w="19050">
            <a:solidFill>
              <a:schemeClr val="tx1"/>
            </a:solidFill>
            <a:round/>
            <a:headEnd type="triangle" w="lg" len="lg"/>
            <a:tailEnd type="triangle" w="lg" len="lg"/>
          </a:ln>
        </p:spPr>
        <p:txBody>
          <a:bodyPr lIns="68553" tIns="34276" rIns="68553" bIns="34276"/>
          <a:lstStyle/>
          <a:p>
            <a:pPr fontAlgn="base">
              <a:spcBef>
                <a:spcPct val="0"/>
              </a:spcBef>
              <a:spcAft>
                <a:spcPct val="0"/>
              </a:spcAft>
            </a:pPr>
            <a:endParaRPr lang="en-AU" sz="1350">
              <a:solidFill>
                <a:srgbClr val="000000"/>
              </a:solidFill>
            </a:endParaRPr>
          </a:p>
        </p:txBody>
      </p:sp>
      <p:pic>
        <p:nvPicPr>
          <p:cNvPr id="144400" name="Picture 2"/>
          <p:cNvPicPr>
            <a:picLocks noChangeAspect="1" noChangeArrowheads="1"/>
          </p:cNvPicPr>
          <p:nvPr/>
        </p:nvPicPr>
        <p:blipFill>
          <a:blip r:embed="rId5" cstate="print"/>
          <a:srcRect/>
          <a:stretch>
            <a:fillRect/>
          </a:stretch>
        </p:blipFill>
        <p:spPr bwMode="auto">
          <a:xfrm>
            <a:off x="3956612" y="1199006"/>
            <a:ext cx="3456385" cy="2906316"/>
          </a:xfrm>
          <a:prstGeom prst="rect">
            <a:avLst/>
          </a:prstGeom>
          <a:noFill/>
          <a:ln w="9525">
            <a:noFill/>
            <a:miter lim="800000"/>
            <a:headEnd/>
            <a:tailEnd/>
          </a:ln>
        </p:spPr>
      </p:pic>
      <p:sp>
        <p:nvSpPr>
          <p:cNvPr id="144401" name="TextBox 24"/>
          <p:cNvSpPr txBox="1">
            <a:spLocks noChangeArrowheads="1"/>
          </p:cNvSpPr>
          <p:nvPr/>
        </p:nvSpPr>
        <p:spPr bwMode="auto">
          <a:xfrm>
            <a:off x="4027779" y="4319388"/>
            <a:ext cx="3550658" cy="438553"/>
          </a:xfrm>
          <a:prstGeom prst="rect">
            <a:avLst/>
          </a:prstGeom>
          <a:noFill/>
          <a:ln w="9525">
            <a:noFill/>
            <a:miter lim="800000"/>
            <a:headEnd/>
            <a:tailEnd/>
          </a:ln>
        </p:spPr>
        <p:txBody>
          <a:bodyPr wrap="square" lIns="68553" tIns="34276" rIns="68553" bIns="34276">
            <a:spAutoFit/>
          </a:bodyPr>
          <a:lstStyle/>
          <a:p>
            <a:pPr fontAlgn="base">
              <a:spcBef>
                <a:spcPct val="0"/>
              </a:spcBef>
              <a:spcAft>
                <a:spcPct val="0"/>
              </a:spcAft>
            </a:pPr>
            <a:r>
              <a:rPr lang="en-AU" sz="1200" dirty="0">
                <a:solidFill>
                  <a:srgbClr val="000000"/>
                </a:solidFill>
              </a:rPr>
              <a:t>Ocean component grid and bathymetry </a:t>
            </a:r>
          </a:p>
          <a:p>
            <a:pPr fontAlgn="base">
              <a:spcBef>
                <a:spcPct val="0"/>
              </a:spcBef>
              <a:spcAft>
                <a:spcPct val="0"/>
              </a:spcAft>
            </a:pPr>
            <a:r>
              <a:rPr lang="en-AU" sz="1200" dirty="0">
                <a:solidFill>
                  <a:srgbClr val="000000"/>
                </a:solidFill>
              </a:rPr>
              <a:t>(showing every 4</a:t>
            </a:r>
            <a:r>
              <a:rPr lang="en-AU" sz="1200" baseline="30000" dirty="0">
                <a:solidFill>
                  <a:srgbClr val="000000"/>
                </a:solidFill>
              </a:rPr>
              <a:t>th</a:t>
            </a:r>
            <a:r>
              <a:rPr lang="en-AU" sz="1200" dirty="0">
                <a:solidFill>
                  <a:srgbClr val="000000"/>
                </a:solidFill>
              </a:rPr>
              <a:t> grid row </a:t>
            </a:r>
            <a:r>
              <a:rPr lang="en-AU" sz="1200" dirty="0" err="1">
                <a:solidFill>
                  <a:srgbClr val="000000"/>
                </a:solidFill>
              </a:rPr>
              <a:t>zonally</a:t>
            </a:r>
            <a:r>
              <a:rPr lang="en-AU" sz="1200" dirty="0">
                <a:solidFill>
                  <a:srgbClr val="000000"/>
                </a:solidFill>
              </a:rPr>
              <a:t> and </a:t>
            </a:r>
            <a:r>
              <a:rPr lang="en-AU" sz="1200" dirty="0" err="1">
                <a:solidFill>
                  <a:srgbClr val="000000"/>
                </a:solidFill>
              </a:rPr>
              <a:t>meridionally</a:t>
            </a:r>
            <a:r>
              <a:rPr lang="en-AU" sz="1200" dirty="0">
                <a:solidFill>
                  <a:srgbClr val="000000"/>
                </a:solidFill>
              </a:rPr>
              <a:t>). </a:t>
            </a:r>
          </a:p>
        </p:txBody>
      </p:sp>
      <p:sp>
        <p:nvSpPr>
          <p:cNvPr id="20" name="Rectangle 5"/>
          <p:cNvSpPr>
            <a:spLocks noChangeArrowheads="1"/>
          </p:cNvSpPr>
          <p:nvPr/>
        </p:nvSpPr>
        <p:spPr bwMode="auto">
          <a:xfrm>
            <a:off x="1309689" y="4270775"/>
            <a:ext cx="2371726" cy="750094"/>
          </a:xfrm>
          <a:prstGeom prst="rect">
            <a:avLst/>
          </a:prstGeom>
          <a:noFill/>
          <a:ln w="9525">
            <a:noFill/>
            <a:miter lim="800000"/>
            <a:headEnd/>
            <a:tailEnd/>
          </a:ln>
        </p:spPr>
        <p:txBody>
          <a:bodyPr lIns="68553" tIns="34276" rIns="68553" bIns="34276"/>
          <a:lstStyle/>
          <a:p>
            <a:pPr marL="285636" indent="-285636" fontAlgn="base">
              <a:spcBef>
                <a:spcPct val="80000"/>
              </a:spcBef>
              <a:spcAft>
                <a:spcPct val="0"/>
              </a:spcAft>
              <a:defRPr/>
            </a:pPr>
            <a:r>
              <a:rPr lang="en-AU" sz="1350" dirty="0">
                <a:solidFill>
                  <a:srgbClr val="000000"/>
                </a:solidFill>
              </a:rPr>
              <a:t>Atmospheric/land resolution</a:t>
            </a:r>
          </a:p>
          <a:p>
            <a:pPr marL="127347" indent="-127347" fontAlgn="base">
              <a:spcBef>
                <a:spcPts val="225"/>
              </a:spcBef>
              <a:spcAft>
                <a:spcPct val="0"/>
              </a:spcAft>
              <a:buFont typeface="Arial" pitchFamily="34" charset="0"/>
              <a:buChar char="•"/>
              <a:defRPr/>
            </a:pPr>
            <a:r>
              <a:rPr lang="en-AU" sz="1200" dirty="0">
                <a:solidFill>
                  <a:srgbClr val="006F93"/>
                </a:solidFill>
              </a:rPr>
              <a:t> 1.25° N/S; 1.875° E/W (“N96”)</a:t>
            </a:r>
          </a:p>
          <a:p>
            <a:pPr marL="127347" indent="-127347" fontAlgn="base">
              <a:spcBef>
                <a:spcPts val="225"/>
              </a:spcBef>
              <a:spcAft>
                <a:spcPct val="0"/>
              </a:spcAft>
              <a:buFont typeface="Arial" pitchFamily="34" charset="0"/>
              <a:buChar char="•"/>
              <a:defRPr/>
            </a:pPr>
            <a:r>
              <a:rPr lang="en-AU" sz="1200" dirty="0">
                <a:solidFill>
                  <a:srgbClr val="006F93"/>
                </a:solidFill>
              </a:rPr>
              <a:t> </a:t>
            </a:r>
            <a:r>
              <a:rPr lang="en-AU" sz="1200" dirty="0" smtClean="0">
                <a:solidFill>
                  <a:srgbClr val="006F93"/>
                </a:solidFill>
              </a:rPr>
              <a:t>85 </a:t>
            </a:r>
            <a:r>
              <a:rPr lang="en-AU" sz="1200" dirty="0">
                <a:solidFill>
                  <a:srgbClr val="006F93"/>
                </a:solidFill>
              </a:rPr>
              <a:t>levels vertically</a:t>
            </a:r>
          </a:p>
        </p:txBody>
      </p:sp>
    </p:spTree>
    <p:extLst>
      <p:ext uri="{BB962C8B-B14F-4D97-AF65-F5344CB8AC3E}">
        <p14:creationId xmlns:p14="http://schemas.microsoft.com/office/powerpoint/2010/main" val="3694991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0" y="1"/>
            <a:ext cx="9144000" cy="565547"/>
          </a:xfrm>
        </p:spPr>
        <p:txBody>
          <a:bodyPr>
            <a:normAutofit/>
          </a:bodyPr>
          <a:lstStyle/>
          <a:p>
            <a:r>
              <a:rPr lang="en-AU" altLang="en-US" sz="2800" b="1" dirty="0" smtClean="0">
                <a:solidFill>
                  <a:schemeClr val="accent1"/>
                </a:solidFill>
              </a:rPr>
              <a:t>Features and History of ACCESS-CM2</a:t>
            </a:r>
          </a:p>
        </p:txBody>
      </p:sp>
      <p:sp>
        <p:nvSpPr>
          <p:cNvPr id="15363" name="Content Placeholder 2"/>
          <p:cNvSpPr>
            <a:spLocks noGrp="1"/>
          </p:cNvSpPr>
          <p:nvPr>
            <p:ph idx="1"/>
          </p:nvPr>
        </p:nvSpPr>
        <p:spPr>
          <a:xfrm>
            <a:off x="0" y="565548"/>
            <a:ext cx="8589359" cy="4715112"/>
          </a:xfrm>
        </p:spPr>
        <p:txBody>
          <a:bodyPr>
            <a:normAutofit fontScale="25000" lnSpcReduction="20000"/>
          </a:bodyPr>
          <a:lstStyle/>
          <a:p>
            <a:pPr>
              <a:buFontTx/>
              <a:buNone/>
            </a:pPr>
            <a:r>
              <a:rPr lang="en-AU" altLang="en-US" sz="4800" b="1" dirty="0">
                <a:solidFill>
                  <a:schemeClr val="accent1"/>
                </a:solidFill>
              </a:rPr>
              <a:t>Features</a:t>
            </a:r>
          </a:p>
          <a:p>
            <a:r>
              <a:rPr lang="en-AU" altLang="en-US" sz="4800" b="1" dirty="0"/>
              <a:t>New Versions of All Components: </a:t>
            </a:r>
          </a:p>
          <a:p>
            <a:pPr lvl="2"/>
            <a:r>
              <a:rPr lang="en-AU" altLang="en-US" sz="4800" b="1" dirty="0"/>
              <a:t>Atmosphere:  N96 UM10.6/GA7.1 (85 levels, active aerosol)</a:t>
            </a:r>
          </a:p>
          <a:p>
            <a:pPr lvl="2"/>
            <a:r>
              <a:rPr lang="en-AU" altLang="en-US" sz="4800" b="1" dirty="0"/>
              <a:t>Land: CABLE2.x</a:t>
            </a:r>
            <a:r>
              <a:rPr lang="en-AU" altLang="en-US" sz="4800" b="1" dirty="0">
                <a:solidFill>
                  <a:srgbClr val="FF0000"/>
                </a:solidFill>
              </a:rPr>
              <a:t> (currently Jules)</a:t>
            </a:r>
          </a:p>
          <a:p>
            <a:pPr lvl="2"/>
            <a:r>
              <a:rPr lang="en-AU" altLang="en-US" sz="4800" b="1" dirty="0"/>
              <a:t>Ocean: 1-deg MOM5</a:t>
            </a:r>
          </a:p>
          <a:p>
            <a:pPr lvl="2"/>
            <a:r>
              <a:rPr lang="en-AU" altLang="en-US" sz="4800" b="1" dirty="0"/>
              <a:t>Sea ice: 1-deg CICE5 (multi-layer)</a:t>
            </a:r>
          </a:p>
          <a:p>
            <a:pPr lvl="2"/>
            <a:r>
              <a:rPr lang="en-AU" altLang="en-US" sz="4800" b="1" dirty="0"/>
              <a:t>Coupler: OASIS3-MCT (real parallel coupling)</a:t>
            </a:r>
          </a:p>
          <a:p>
            <a:r>
              <a:rPr lang="en-US" altLang="en-US" sz="4800" b="1" dirty="0"/>
              <a:t>New Framework/Control System:</a:t>
            </a:r>
          </a:p>
          <a:p>
            <a:pPr marL="257175" lvl="1" indent="0">
              <a:buNone/>
            </a:pPr>
            <a:r>
              <a:rPr lang="en-US" altLang="en-US" sz="4800" b="1" dirty="0" err="1"/>
              <a:t>Cylc</a:t>
            </a:r>
            <a:r>
              <a:rPr lang="en-US" altLang="en-US" sz="4800" b="1" dirty="0"/>
              <a:t>-Rose (“easier” </a:t>
            </a:r>
            <a:r>
              <a:rPr lang="en-US" altLang="en-US" sz="4800" b="1" dirty="0" smtClean="0"/>
              <a:t>for general </a:t>
            </a:r>
            <a:r>
              <a:rPr lang="en-US" altLang="en-US" sz="4800" b="1" dirty="0"/>
              <a:t>users)</a:t>
            </a:r>
          </a:p>
          <a:p>
            <a:pPr marL="257175" lvl="1" indent="0">
              <a:buNone/>
            </a:pPr>
            <a:endParaRPr lang="en-US" altLang="en-US" sz="4800" b="1" dirty="0"/>
          </a:p>
          <a:p>
            <a:pPr marL="0" indent="0">
              <a:buNone/>
            </a:pPr>
            <a:r>
              <a:rPr lang="en-US" altLang="en-US" sz="4800" b="1" dirty="0">
                <a:solidFill>
                  <a:schemeClr val="accent1"/>
                </a:solidFill>
              </a:rPr>
              <a:t>History</a:t>
            </a:r>
          </a:p>
          <a:p>
            <a:r>
              <a:rPr lang="en-US" altLang="en-US" sz="4800" b="1" dirty="0"/>
              <a:t>2014/15 started from ACCESS1.4 framework </a:t>
            </a:r>
            <a:r>
              <a:rPr lang="en-US" altLang="en-US" sz="4800" b="1" dirty="0">
                <a:sym typeface="Wingdings" panose="05000000000000000000" pitchFamily="2" charset="2"/>
              </a:rPr>
              <a:t> Prototype version ACCESS-CM2 (with UM8.6/GA6)</a:t>
            </a:r>
            <a:r>
              <a:rPr lang="en-US" altLang="en-US" sz="4800" b="1" dirty="0"/>
              <a:t> </a:t>
            </a:r>
            <a:endParaRPr lang="en-US" altLang="en-US" sz="4800" b="1" dirty="0">
              <a:sym typeface="Wingdings" panose="05000000000000000000" pitchFamily="2" charset="2"/>
            </a:endParaRPr>
          </a:p>
          <a:p>
            <a:r>
              <a:rPr lang="en-US" altLang="en-US" sz="4800" b="1" dirty="0">
                <a:sym typeface="Wingdings" panose="05000000000000000000" pitchFamily="2" charset="2"/>
              </a:rPr>
              <a:t>2016 switched to </a:t>
            </a:r>
            <a:r>
              <a:rPr lang="en-US" altLang="en-US" sz="4800" b="1" dirty="0" err="1">
                <a:sym typeface="Wingdings" panose="05000000000000000000" pitchFamily="2" charset="2"/>
              </a:rPr>
              <a:t>Cylc</a:t>
            </a:r>
            <a:r>
              <a:rPr lang="en-US" altLang="en-US" sz="4800" b="1" dirty="0">
                <a:sym typeface="Wingdings" panose="05000000000000000000" pitchFamily="2" charset="2"/>
              </a:rPr>
              <a:t>-Rose  Beta version ACCESS-CM2 (with UM10.3/GA7)  [</a:t>
            </a:r>
            <a:r>
              <a:rPr lang="en-US" altLang="en-US" sz="4800" b="1" dirty="0">
                <a:solidFill>
                  <a:srgbClr val="FF0000"/>
                </a:solidFill>
                <a:sym typeface="Wingdings" panose="05000000000000000000" pitchFamily="2" charset="2"/>
              </a:rPr>
              <a:t>really tough year for CSIRO</a:t>
            </a:r>
            <a:r>
              <a:rPr lang="en-US" altLang="en-US" sz="4800" b="1" dirty="0">
                <a:sym typeface="Wingdings" panose="05000000000000000000" pitchFamily="2" charset="2"/>
              </a:rPr>
              <a:t>]</a:t>
            </a:r>
          </a:p>
          <a:p>
            <a:r>
              <a:rPr lang="en-US" altLang="en-US" sz="4800" b="1" dirty="0">
                <a:sym typeface="Wingdings" panose="05000000000000000000" pitchFamily="2" charset="2"/>
              </a:rPr>
              <a:t>2017 upgraded UM to UM10.6/GA7.1  Official version ACCESS-CM2 </a:t>
            </a:r>
          </a:p>
          <a:p>
            <a:endParaRPr lang="en-US" altLang="en-US" sz="4800" b="1" dirty="0">
              <a:sym typeface="Wingdings" panose="05000000000000000000" pitchFamily="2" charset="2"/>
            </a:endParaRPr>
          </a:p>
          <a:p>
            <a:pPr marL="0" indent="0">
              <a:buNone/>
            </a:pPr>
            <a:r>
              <a:rPr lang="en-US" altLang="en-US" sz="4800" b="1" dirty="0">
                <a:sym typeface="Wingdings" panose="05000000000000000000" pitchFamily="2" charset="2"/>
              </a:rPr>
              <a:t>Various delays because of s</a:t>
            </a:r>
            <a:r>
              <a:rPr lang="en-US" altLang="en-US" sz="4800" b="1" dirty="0"/>
              <a:t>trong dependence on collaborators’ delivery……</a:t>
            </a:r>
          </a:p>
          <a:p>
            <a:r>
              <a:rPr lang="en-AU" altLang="en-US" sz="4800" b="1" dirty="0">
                <a:solidFill>
                  <a:schemeClr val="bg1"/>
                </a:solidFill>
              </a:rPr>
              <a:t>Just started tuning (mainly ocean and sea ice) for “acceptable” present day climate simulation</a:t>
            </a:r>
          </a:p>
          <a:p>
            <a:r>
              <a:rPr lang="en-AU" altLang="en-US" sz="1575" b="1" dirty="0">
                <a:solidFill>
                  <a:schemeClr val="bg1"/>
                </a:solidFill>
              </a:rPr>
              <a:t>CMIP6 delivery depends on model performance and timing…… </a:t>
            </a:r>
            <a:endParaRPr lang="en-AU" altLang="en-US" sz="1575" dirty="0">
              <a:solidFill>
                <a:schemeClr val="bg1"/>
              </a:solidFill>
            </a:endParaRPr>
          </a:p>
        </p:txBody>
      </p:sp>
    </p:spTree>
    <p:extLst>
      <p:ext uri="{BB962C8B-B14F-4D97-AF65-F5344CB8AC3E}">
        <p14:creationId xmlns:p14="http://schemas.microsoft.com/office/powerpoint/2010/main" val="24790451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748" y="54547"/>
            <a:ext cx="7886700" cy="541198"/>
          </a:xfrm>
        </p:spPr>
        <p:txBody>
          <a:bodyPr>
            <a:normAutofit fontScale="90000"/>
          </a:bodyPr>
          <a:lstStyle/>
          <a:p>
            <a:r>
              <a:rPr lang="en-AU" b="1" dirty="0" smtClean="0"/>
              <a:t>Iceberg Discharge Scheme Setting:</a:t>
            </a:r>
            <a:endParaRPr lang="en-AU" b="1" dirty="0"/>
          </a:p>
        </p:txBody>
      </p:sp>
      <p:sp>
        <p:nvSpPr>
          <p:cNvPr id="3" name="Content Placeholder 2"/>
          <p:cNvSpPr>
            <a:spLocks noGrp="1"/>
          </p:cNvSpPr>
          <p:nvPr>
            <p:ph idx="1"/>
          </p:nvPr>
        </p:nvSpPr>
        <p:spPr>
          <a:xfrm>
            <a:off x="641749" y="882970"/>
            <a:ext cx="8017342" cy="4090812"/>
          </a:xfrm>
        </p:spPr>
        <p:txBody>
          <a:bodyPr>
            <a:normAutofit fontScale="62500" lnSpcReduction="20000"/>
          </a:bodyPr>
          <a:lstStyle/>
          <a:p>
            <a:r>
              <a:rPr lang="en-AU" dirty="0"/>
              <a:t>D(0): iceberg = 0: </a:t>
            </a:r>
          </a:p>
          <a:p>
            <a:pPr lvl="1"/>
            <a:r>
              <a:rPr lang="en-AU" dirty="0"/>
              <a:t>“prescribed” even distribution but time-varying land ice discharged into oceans around Antarctica and Greenland as “iceberg melting”;</a:t>
            </a:r>
          </a:p>
          <a:p>
            <a:r>
              <a:rPr lang="en-AU" dirty="0"/>
              <a:t>D(1): iceberg = 1:</a:t>
            </a:r>
          </a:p>
          <a:p>
            <a:pPr lvl="1"/>
            <a:r>
              <a:rPr lang="en-AU" dirty="0"/>
              <a:t>use land ice discharge diagnosed from ar676 (D(0) run, yrs2-101) imposed on GC3.1 iceberg flux pattern but with each month "enhanced" by the AC2/GC3.1*** discharge ratio. </a:t>
            </a:r>
          </a:p>
          <a:p>
            <a:r>
              <a:rPr lang="en-AU" dirty="0"/>
              <a:t>D(2): iceberg = 2:</a:t>
            </a:r>
          </a:p>
          <a:p>
            <a:pPr lvl="1"/>
            <a:r>
              <a:rPr lang="en-AU" dirty="0"/>
              <a:t>following GC3.1 iceberg pattern and seasonality, with each month enhanced by the annual ratio of AC2/GC3 “discharge”</a:t>
            </a:r>
          </a:p>
          <a:p>
            <a:pPr lvl="1"/>
            <a:r>
              <a:rPr lang="en-AU" dirty="0"/>
              <a:t>Note this option has "adverse" seasonality to D(0) and D(1), as shown below. </a:t>
            </a:r>
          </a:p>
          <a:p>
            <a:endParaRPr lang="en-AU" dirty="0"/>
          </a:p>
          <a:p>
            <a:pPr marL="0" indent="0">
              <a:buNone/>
            </a:pPr>
            <a:r>
              <a:rPr lang="en-AU" dirty="0"/>
              <a:t>***GC3.1 NEMO iceberg flux climatology. </a:t>
            </a:r>
          </a:p>
        </p:txBody>
      </p:sp>
      <mc:AlternateContent xmlns:mc="http://schemas.openxmlformats.org/markup-compatibility/2006" xmlns:a14="http://schemas.microsoft.com/office/drawing/2010/main">
        <mc:Choice Requires="a14">
          <p:sp>
            <p:nvSpPr>
              <p:cNvPr id="6" name="TextBox 5"/>
              <p:cNvSpPr txBox="1"/>
              <p:nvPr/>
            </p:nvSpPr>
            <p:spPr>
              <a:xfrm>
                <a:off x="4031940" y="703177"/>
                <a:ext cx="3308598" cy="519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AU" b="1" i="1">
                              <a:solidFill>
                                <a:srgbClr val="FF0000"/>
                              </a:solidFill>
                              <a:latin typeface="Cambria Math" panose="02040503050406030204" pitchFamily="18" charset="0"/>
                            </a:rPr>
                          </m:ctrlPr>
                        </m:fPr>
                        <m:num>
                          <m:r>
                            <a:rPr lang="el-GR" b="1">
                              <a:solidFill>
                                <a:srgbClr val="FF0000"/>
                              </a:solidFill>
                              <a:latin typeface="Cambria Math" panose="02040503050406030204" pitchFamily="18" charset="0"/>
                            </a:rPr>
                            <m:t>𝚫</m:t>
                          </m:r>
                          <m:r>
                            <a:rPr lang="en-US" b="1" i="1">
                              <a:solidFill>
                                <a:srgbClr val="FF0000"/>
                              </a:solidFill>
                              <a:latin typeface="Cambria Math" panose="02040503050406030204" pitchFamily="18" charset="0"/>
                            </a:rPr>
                            <m:t>𝑴</m:t>
                          </m:r>
                        </m:num>
                        <m:den>
                          <m:r>
                            <a:rPr lang="el-GR" b="1">
                              <a:solidFill>
                                <a:srgbClr val="FF0000"/>
                              </a:solidFill>
                              <a:latin typeface="Cambria Math" panose="02040503050406030204" pitchFamily="18" charset="0"/>
                            </a:rPr>
                            <m:t>𝚫</m:t>
                          </m:r>
                          <m:r>
                            <a:rPr lang="en-US" b="1" i="1">
                              <a:solidFill>
                                <a:srgbClr val="FF0000"/>
                              </a:solidFill>
                              <a:latin typeface="Cambria Math" panose="02040503050406030204" pitchFamily="18" charset="0"/>
                            </a:rPr>
                            <m:t>𝒕</m:t>
                          </m:r>
                        </m:den>
                      </m:f>
                      <m:r>
                        <a:rPr lang="en-US" b="1" i="1">
                          <a:solidFill>
                            <a:srgbClr val="FF0000"/>
                          </a:solidFill>
                          <a:latin typeface="Cambria Math" panose="02040503050406030204" pitchFamily="18" charset="0"/>
                        </a:rPr>
                        <m:t>, </m:t>
                      </m:r>
                      <m:r>
                        <a:rPr lang="en-US" b="1" i="1">
                          <a:solidFill>
                            <a:srgbClr val="FF0000"/>
                          </a:solidFill>
                          <a:latin typeface="Cambria Math" panose="02040503050406030204" pitchFamily="18" charset="0"/>
                        </a:rPr>
                        <m:t>𝑴</m:t>
                      </m:r>
                      <m:r>
                        <m:rPr>
                          <m:nor/>
                        </m:rPr>
                        <a:rPr lang="en-US" b="1">
                          <a:solidFill>
                            <a:srgbClr val="FF0000"/>
                          </a:solidFill>
                          <a:latin typeface="Cambria Math" panose="02040503050406030204" pitchFamily="18" charset="0"/>
                        </a:rPr>
                        <m:t>:</m:t>
                      </m:r>
                      <m:r>
                        <m:rPr>
                          <m:nor/>
                        </m:rPr>
                        <a:rPr lang="en-AU" b="1" dirty="0">
                          <a:solidFill>
                            <a:srgbClr val="FF0000"/>
                          </a:solidFill>
                        </a:rPr>
                        <m:t>land</m:t>
                      </m:r>
                      <m:r>
                        <m:rPr>
                          <m:nor/>
                        </m:rPr>
                        <a:rPr lang="en-AU" b="1" dirty="0">
                          <a:solidFill>
                            <a:srgbClr val="FF0000"/>
                          </a:solidFill>
                        </a:rPr>
                        <m:t> </m:t>
                      </m:r>
                      <m:r>
                        <m:rPr>
                          <m:nor/>
                        </m:rPr>
                        <a:rPr lang="en-AU" b="1" dirty="0">
                          <a:solidFill>
                            <a:srgbClr val="FF0000"/>
                          </a:solidFill>
                        </a:rPr>
                        <m:t>ice</m:t>
                      </m:r>
                      <m:r>
                        <m:rPr>
                          <m:nor/>
                        </m:rPr>
                        <a:rPr lang="en-AU" b="1" dirty="0">
                          <a:solidFill>
                            <a:srgbClr val="FF0000"/>
                          </a:solidFill>
                        </a:rPr>
                        <m:t> </m:t>
                      </m:r>
                      <m:r>
                        <m:rPr>
                          <m:nor/>
                        </m:rPr>
                        <a:rPr lang="en-AU" b="1" dirty="0">
                          <a:solidFill>
                            <a:srgbClr val="FF0000"/>
                          </a:solidFill>
                        </a:rPr>
                        <m:t>discharge</m:t>
                      </m:r>
                      <m:r>
                        <m:rPr>
                          <m:nor/>
                        </m:rPr>
                        <a:rPr lang="en-AU" b="1" dirty="0">
                          <a:solidFill>
                            <a:srgbClr val="FF0000"/>
                          </a:solidFill>
                        </a:rPr>
                        <m:t> </m:t>
                      </m:r>
                      <m:r>
                        <m:rPr>
                          <m:nor/>
                        </m:rPr>
                        <a:rPr lang="en-AU" b="1" dirty="0">
                          <a:solidFill>
                            <a:srgbClr val="FF0000"/>
                          </a:solidFill>
                        </a:rPr>
                        <m:t>amount</m:t>
                      </m:r>
                    </m:oMath>
                  </m:oMathPara>
                </a14:m>
                <a:endParaRPr lang="en-AU" b="1" dirty="0">
                  <a:solidFill>
                    <a:srgbClr val="FF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851920" y="937570"/>
                <a:ext cx="4475584" cy="692754"/>
              </a:xfrm>
              <a:prstGeom prst="rect">
                <a:avLst/>
              </a:prstGeom>
              <a:blipFill rotWithShape="0">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031940" y="1659732"/>
                <a:ext cx="1975477" cy="400110"/>
              </a:xfrm>
              <a:prstGeom prst="rect">
                <a:avLst/>
              </a:prstGeom>
              <a:noFill/>
            </p:spPr>
            <p:txBody>
              <a:bodyPr wrap="none" lIns="0" tIns="0" rIns="0" bIns="0" rtlCol="0">
                <a:spAutoFit/>
              </a:bodyPr>
              <a:lstStyle/>
              <a:p>
                <a:r>
                  <a:rPr lang="en-AU" b="1" dirty="0">
                    <a:solidFill>
                      <a:srgbClr val="FF0000"/>
                    </a:solidFill>
                  </a:rPr>
                  <a:t>ℛ</a:t>
                </a:r>
                <a14:m>
                  <m:oMath xmlns:m="http://schemas.openxmlformats.org/officeDocument/2006/math">
                    <m:r>
                      <a:rPr lang="en-US" b="1">
                        <a:solidFill>
                          <a:srgbClr val="FF0000"/>
                        </a:solidFill>
                        <a:latin typeface="Cambria Math" panose="02040503050406030204" pitchFamily="18" charset="0"/>
                      </a:rPr>
                      <m:t> </m:t>
                    </m:r>
                    <m:f>
                      <m:fPr>
                        <m:ctrlPr>
                          <a:rPr lang="en-AU" b="1" i="1">
                            <a:solidFill>
                              <a:srgbClr val="FF0000"/>
                            </a:solidFill>
                            <a:latin typeface="Cambria Math" panose="02040503050406030204" pitchFamily="18" charset="0"/>
                          </a:rPr>
                        </m:ctrlPr>
                      </m:fPr>
                      <m:num>
                        <m:r>
                          <a:rPr lang="el-GR" b="1">
                            <a:solidFill>
                              <a:srgbClr val="FF0000"/>
                            </a:solidFill>
                            <a:latin typeface="Cambria Math" panose="02040503050406030204" pitchFamily="18" charset="0"/>
                          </a:rPr>
                          <m:t>𝚫</m:t>
                        </m:r>
                        <m:sSub>
                          <m:sSubPr>
                            <m:ctrlPr>
                              <a:rPr lang="en-AU"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𝑴</m:t>
                            </m:r>
                          </m:e>
                          <m:sub>
                            <m:r>
                              <a:rPr lang="en-US" b="1" i="1">
                                <a:solidFill>
                                  <a:srgbClr val="FF0000"/>
                                </a:solidFill>
                                <a:latin typeface="Cambria Math" panose="02040503050406030204" pitchFamily="18" charset="0"/>
                              </a:rPr>
                              <m:t>𝒄𝒍𝒊𝒎</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𝑨𝑪</m:t>
                            </m:r>
                            <m:r>
                              <a:rPr lang="en-US" b="1" i="1">
                                <a:solidFill>
                                  <a:srgbClr val="FF0000"/>
                                </a:solidFill>
                                <a:latin typeface="Cambria Math" panose="02040503050406030204" pitchFamily="18" charset="0"/>
                              </a:rPr>
                              <m:t>𝟐</m:t>
                            </m:r>
                          </m:sub>
                        </m:sSub>
                      </m:num>
                      <m:den>
                        <m:r>
                          <a:rPr lang="el-GR" b="1">
                            <a:solidFill>
                              <a:srgbClr val="FF0000"/>
                            </a:solidFill>
                            <a:latin typeface="Cambria Math" panose="02040503050406030204" pitchFamily="18" charset="0"/>
                          </a:rPr>
                          <m:t>𝚫</m:t>
                        </m:r>
                        <m:r>
                          <a:rPr lang="en-US" b="1" i="1">
                            <a:solidFill>
                              <a:srgbClr val="FF0000"/>
                            </a:solidFill>
                            <a:latin typeface="Cambria Math" panose="02040503050406030204" pitchFamily="18" charset="0"/>
                          </a:rPr>
                          <m:t>𝒕</m:t>
                        </m:r>
                      </m:den>
                    </m:f>
                  </m:oMath>
                </a14:m>
                <a:r>
                  <a:rPr lang="en-AU" b="1" dirty="0">
                    <a:solidFill>
                      <a:srgbClr val="FF0000"/>
                    </a:solidFill>
                  </a:rPr>
                  <a:t>, ℛ = </a:t>
                </a:r>
                <a14:m>
                  <m:oMath xmlns:m="http://schemas.openxmlformats.org/officeDocument/2006/math">
                    <m:f>
                      <m:fPr>
                        <m:ctrlPr>
                          <a:rPr lang="en-AU" b="1" i="1">
                            <a:solidFill>
                              <a:srgbClr val="FF0000"/>
                            </a:solidFill>
                            <a:latin typeface="Cambria Math" panose="02040503050406030204" pitchFamily="18" charset="0"/>
                          </a:rPr>
                        </m:ctrlPr>
                      </m:fPr>
                      <m:num>
                        <m:r>
                          <a:rPr lang="en-US" b="1" i="1">
                            <a:solidFill>
                              <a:srgbClr val="FF0000"/>
                            </a:solidFill>
                            <a:latin typeface="Cambria Math" panose="02040503050406030204" pitchFamily="18" charset="0"/>
                          </a:rPr>
                          <m:t>𝑨𝑪</m:t>
                        </m:r>
                        <m:r>
                          <a:rPr lang="en-US" b="1" i="1">
                            <a:solidFill>
                              <a:srgbClr val="FF0000"/>
                            </a:solidFill>
                            <a:latin typeface="Cambria Math" panose="02040503050406030204" pitchFamily="18" charset="0"/>
                          </a:rPr>
                          <m:t>𝟐</m:t>
                        </m:r>
                      </m:num>
                      <m:den>
                        <m:r>
                          <a:rPr lang="en-US" b="1" i="1">
                            <a:solidFill>
                              <a:srgbClr val="FF0000"/>
                            </a:solidFill>
                            <a:latin typeface="Cambria Math" panose="02040503050406030204" pitchFamily="18" charset="0"/>
                          </a:rPr>
                          <m:t>𝑮𝑪</m:t>
                        </m:r>
                        <m:r>
                          <a:rPr lang="en-US" b="1" i="1">
                            <a:solidFill>
                              <a:srgbClr val="FF0000"/>
                            </a:solidFill>
                            <a:latin typeface="Cambria Math" panose="02040503050406030204" pitchFamily="18" charset="0"/>
                          </a:rPr>
                          <m:t>𝟑</m:t>
                        </m:r>
                      </m:den>
                    </m:f>
                  </m:oMath>
                </a14:m>
                <a:endParaRPr lang="en-AU" b="1" dirty="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51920" y="2212976"/>
                <a:ext cx="2627001" cy="532710"/>
              </a:xfrm>
              <a:prstGeom prst="rect">
                <a:avLst/>
              </a:prstGeom>
              <a:blipFill rotWithShape="0">
                <a:blip r:embed="rId4"/>
                <a:stretch>
                  <a:fillRect l="-7193" t="-3448" b="-2069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247964" y="2597791"/>
                <a:ext cx="1072986" cy="399468"/>
              </a:xfrm>
              <a:prstGeom prst="rect">
                <a:avLst/>
              </a:prstGeom>
              <a:noFill/>
            </p:spPr>
            <p:txBody>
              <a:bodyPr wrap="none" lIns="0" tIns="0" rIns="0" bIns="0" rtlCol="0">
                <a:spAutoFit/>
              </a:bodyPr>
              <a:lstStyle/>
              <a:p>
                <a:r>
                  <a:rPr lang="en-AU" b="1" dirty="0">
                    <a:solidFill>
                      <a:srgbClr val="FF0000"/>
                    </a:solidFill>
                  </a:rPr>
                  <a:t>ℛ</a:t>
                </a:r>
                <a14:m>
                  <m:oMath xmlns:m="http://schemas.openxmlformats.org/officeDocument/2006/math">
                    <m:r>
                      <a:rPr lang="en-US" b="1">
                        <a:solidFill>
                          <a:srgbClr val="FF0000"/>
                        </a:solidFill>
                        <a:latin typeface="Cambria Math" panose="02040503050406030204" pitchFamily="18" charset="0"/>
                      </a:rPr>
                      <m:t> </m:t>
                    </m:r>
                    <m:f>
                      <m:fPr>
                        <m:ctrlPr>
                          <a:rPr lang="en-AU" b="1" i="1">
                            <a:solidFill>
                              <a:srgbClr val="FF0000"/>
                            </a:solidFill>
                            <a:latin typeface="Cambria Math" panose="02040503050406030204" pitchFamily="18" charset="0"/>
                          </a:rPr>
                        </m:ctrlPr>
                      </m:fPr>
                      <m:num>
                        <m:r>
                          <a:rPr lang="el-GR" b="1">
                            <a:solidFill>
                              <a:srgbClr val="FF0000"/>
                            </a:solidFill>
                            <a:latin typeface="Cambria Math" panose="02040503050406030204" pitchFamily="18" charset="0"/>
                          </a:rPr>
                          <m:t>𝚫</m:t>
                        </m:r>
                        <m:sSub>
                          <m:sSubPr>
                            <m:ctrlPr>
                              <a:rPr lang="en-AU"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𝑴</m:t>
                            </m:r>
                          </m:e>
                          <m:sub>
                            <m:r>
                              <a:rPr lang="en-US" b="1" i="1">
                                <a:solidFill>
                                  <a:srgbClr val="FF0000"/>
                                </a:solidFill>
                                <a:latin typeface="Cambria Math" panose="02040503050406030204" pitchFamily="18" charset="0"/>
                              </a:rPr>
                              <m:t>𝒄𝒍𝒊𝒎</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𝑮𝑪</m:t>
                            </m:r>
                          </m:sub>
                        </m:sSub>
                      </m:num>
                      <m:den>
                        <m:r>
                          <a:rPr lang="el-GR" b="1">
                            <a:solidFill>
                              <a:srgbClr val="FF0000"/>
                            </a:solidFill>
                            <a:latin typeface="Cambria Math" panose="02040503050406030204" pitchFamily="18" charset="0"/>
                          </a:rPr>
                          <m:t>𝚫</m:t>
                        </m:r>
                        <m:r>
                          <a:rPr lang="en-US" b="1" i="1">
                            <a:solidFill>
                              <a:srgbClr val="FF0000"/>
                            </a:solidFill>
                            <a:latin typeface="Cambria Math" panose="02040503050406030204" pitchFamily="18" charset="0"/>
                          </a:rPr>
                          <m:t>𝒕</m:t>
                        </m:r>
                      </m:den>
                    </m:f>
                  </m:oMath>
                </a14:m>
                <a:endParaRPr lang="en-AU" b="1" dirty="0">
                  <a:solidFill>
                    <a:srgbClr val="FF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139952" y="3463721"/>
                <a:ext cx="1429559" cy="532710"/>
              </a:xfrm>
              <a:prstGeom prst="rect">
                <a:avLst/>
              </a:prstGeom>
              <a:blipFill rotWithShape="0">
                <a:blip r:embed="rId5"/>
                <a:stretch>
                  <a:fillRect l="-12766" t="-3409" b="-17045"/>
                </a:stretch>
              </a:blipFill>
            </p:spPr>
            <p:txBody>
              <a:bodyPr/>
              <a:lstStyle/>
              <a:p>
                <a:r>
                  <a:rPr lang="en-AU">
                    <a:noFill/>
                  </a:rPr>
                  <a:t> </a:t>
                </a:r>
              </a:p>
            </p:txBody>
          </p:sp>
        </mc:Fallback>
      </mc:AlternateContent>
    </p:spTree>
    <p:extLst>
      <p:ext uri="{BB962C8B-B14F-4D97-AF65-F5344CB8AC3E}">
        <p14:creationId xmlns:p14="http://schemas.microsoft.com/office/powerpoint/2010/main" val="650071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4820" y="1052208"/>
            <a:ext cx="3518327" cy="207777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8690" y="1220510"/>
            <a:ext cx="3205281" cy="186594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0684" y="2996644"/>
            <a:ext cx="3395750" cy="1988862"/>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86609" y="2996644"/>
            <a:ext cx="3063613" cy="1927481"/>
          </a:xfrm>
          <a:prstGeom prst="rect">
            <a:avLst/>
          </a:prstGeom>
        </p:spPr>
      </p:pic>
      <p:sp>
        <p:nvSpPr>
          <p:cNvPr id="8" name="TextBox 7"/>
          <p:cNvSpPr txBox="1"/>
          <p:nvPr/>
        </p:nvSpPr>
        <p:spPr>
          <a:xfrm>
            <a:off x="1905034" y="897196"/>
            <a:ext cx="1751035" cy="248209"/>
          </a:xfrm>
          <a:prstGeom prst="rect">
            <a:avLst/>
          </a:prstGeom>
          <a:solidFill>
            <a:srgbClr val="00B0F0"/>
          </a:solidFill>
        </p:spPr>
        <p:txBody>
          <a:bodyPr wrap="square" rtlCol="0">
            <a:spAutoFit/>
          </a:bodyPr>
          <a:lstStyle/>
          <a:p>
            <a:pPr algn="ctr"/>
            <a:r>
              <a:rPr lang="en-US" sz="1013" b="1" dirty="0">
                <a:solidFill>
                  <a:schemeClr val="bg1"/>
                </a:solidFill>
              </a:rPr>
              <a:t>Ar676</a:t>
            </a:r>
            <a:endParaRPr lang="en-AU" sz="1013" b="1" dirty="0">
              <a:solidFill>
                <a:schemeClr val="bg1"/>
              </a:solidFill>
            </a:endParaRPr>
          </a:p>
        </p:txBody>
      </p:sp>
      <p:sp>
        <p:nvSpPr>
          <p:cNvPr id="9" name="TextBox 8"/>
          <p:cNvSpPr txBox="1"/>
          <p:nvPr/>
        </p:nvSpPr>
        <p:spPr>
          <a:xfrm>
            <a:off x="5578465" y="897197"/>
            <a:ext cx="1751035" cy="248209"/>
          </a:xfrm>
          <a:prstGeom prst="rect">
            <a:avLst/>
          </a:prstGeom>
          <a:solidFill>
            <a:srgbClr val="00B0F0"/>
          </a:solidFill>
        </p:spPr>
        <p:txBody>
          <a:bodyPr wrap="square" rtlCol="0">
            <a:spAutoFit/>
          </a:bodyPr>
          <a:lstStyle/>
          <a:p>
            <a:pPr algn="ctr"/>
            <a:r>
              <a:rPr lang="en-US" sz="1013" b="1" dirty="0" smtClean="0">
                <a:solidFill>
                  <a:schemeClr val="bg1"/>
                </a:solidFill>
              </a:rPr>
              <a:t>At657 &amp; </a:t>
            </a:r>
            <a:r>
              <a:rPr lang="en-US" sz="1013" b="1" dirty="0">
                <a:solidFill>
                  <a:schemeClr val="bg1"/>
                </a:solidFill>
              </a:rPr>
              <a:t>at658</a:t>
            </a:r>
            <a:endParaRPr lang="en-AU" sz="1013" b="1" dirty="0">
              <a:solidFill>
                <a:schemeClr val="bg1"/>
              </a:solidFill>
            </a:endParaRPr>
          </a:p>
        </p:txBody>
      </p:sp>
      <p:cxnSp>
        <p:nvCxnSpPr>
          <p:cNvPr id="3" name="Straight Arrow Connector 2"/>
          <p:cNvCxnSpPr/>
          <p:nvPr/>
        </p:nvCxnSpPr>
        <p:spPr>
          <a:xfrm flipV="1">
            <a:off x="3366655" y="1558903"/>
            <a:ext cx="3134654" cy="23150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5608894" y="2711623"/>
            <a:ext cx="9190" cy="1211864"/>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5768412" y="3458450"/>
            <a:ext cx="1129922" cy="415498"/>
            <a:chOff x="10234731" y="4068299"/>
            <a:chExt cx="2008749" cy="738663"/>
          </a:xfrm>
        </p:grpSpPr>
        <p:sp>
          <p:nvSpPr>
            <p:cNvPr id="12" name="TextBox 11"/>
            <p:cNvSpPr txBox="1"/>
            <p:nvPr/>
          </p:nvSpPr>
          <p:spPr>
            <a:xfrm>
              <a:off x="11065312" y="4068299"/>
              <a:ext cx="1178168" cy="738663"/>
            </a:xfrm>
            <a:prstGeom prst="rect">
              <a:avLst/>
            </a:prstGeom>
            <a:noFill/>
          </p:spPr>
          <p:txBody>
            <a:bodyPr wrap="square" rtlCol="0">
              <a:spAutoFit/>
            </a:bodyPr>
            <a:lstStyle/>
            <a:p>
              <a:r>
                <a:rPr lang="en-AU" sz="1050" b="1" dirty="0"/>
                <a:t>At657</a:t>
              </a:r>
            </a:p>
            <a:p>
              <a:r>
                <a:rPr lang="en-AU" sz="1050" b="1" dirty="0"/>
                <a:t>At658</a:t>
              </a:r>
            </a:p>
          </p:txBody>
        </p:sp>
        <p:cxnSp>
          <p:nvCxnSpPr>
            <p:cNvPr id="14" name="Straight Connector 13"/>
            <p:cNvCxnSpPr/>
            <p:nvPr/>
          </p:nvCxnSpPr>
          <p:spPr>
            <a:xfrm>
              <a:off x="10234731" y="4239617"/>
              <a:ext cx="65063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0234731" y="4544560"/>
              <a:ext cx="65063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a:xfrm>
            <a:off x="7809046" y="1892474"/>
            <a:ext cx="1269899" cy="338554"/>
          </a:xfrm>
          <a:prstGeom prst="rect">
            <a:avLst/>
          </a:prstGeom>
        </p:spPr>
        <p:txBody>
          <a:bodyPr wrap="none">
            <a:spAutoFit/>
          </a:bodyPr>
          <a:lstStyle/>
          <a:p>
            <a:r>
              <a:rPr lang="en-AU" sz="1600" dirty="0" smtClean="0"/>
              <a:t>10</a:t>
            </a:r>
            <a:r>
              <a:rPr lang="en-AU" sz="1600" baseline="30000" dirty="0" smtClean="0"/>
              <a:t>-6 </a:t>
            </a:r>
            <a:r>
              <a:rPr lang="en-AU" sz="1575" b="1" dirty="0" smtClean="0"/>
              <a:t>Kg m</a:t>
            </a:r>
            <a:r>
              <a:rPr lang="en-AU" sz="1400" baseline="30000" dirty="0" smtClean="0"/>
              <a:t>-2</a:t>
            </a:r>
            <a:r>
              <a:rPr lang="en-AU" sz="1575" b="1" dirty="0" smtClean="0"/>
              <a:t> s</a:t>
            </a:r>
            <a:r>
              <a:rPr lang="en-AU" sz="1400" baseline="30000" dirty="0" smtClean="0"/>
              <a:t>-1</a:t>
            </a:r>
            <a:endParaRPr lang="en-AU" sz="1575" b="1" dirty="0"/>
          </a:p>
        </p:txBody>
      </p:sp>
      <p:sp>
        <p:nvSpPr>
          <p:cNvPr id="18" name="Rectangle 17"/>
          <p:cNvSpPr/>
          <p:nvPr/>
        </p:nvSpPr>
        <p:spPr>
          <a:xfrm>
            <a:off x="7882287" y="3706594"/>
            <a:ext cx="608949" cy="334707"/>
          </a:xfrm>
          <a:prstGeom prst="rect">
            <a:avLst/>
          </a:prstGeom>
        </p:spPr>
        <p:txBody>
          <a:bodyPr wrap="none">
            <a:spAutoFit/>
          </a:bodyPr>
          <a:lstStyle/>
          <a:p>
            <a:r>
              <a:rPr lang="en-AU" sz="1575" b="1" dirty="0"/>
              <a:t>Kg/ s</a:t>
            </a:r>
          </a:p>
        </p:txBody>
      </p:sp>
      <p:sp>
        <p:nvSpPr>
          <p:cNvPr id="19" name="Rounded Rectangle 18"/>
          <p:cNvSpPr/>
          <p:nvPr/>
        </p:nvSpPr>
        <p:spPr>
          <a:xfrm>
            <a:off x="1379940" y="1301614"/>
            <a:ext cx="2801225" cy="169503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13"/>
          </a:p>
        </p:txBody>
      </p:sp>
      <p:sp>
        <p:nvSpPr>
          <p:cNvPr id="10" name="Title 9"/>
          <p:cNvSpPr>
            <a:spLocks noGrp="1"/>
          </p:cNvSpPr>
          <p:nvPr>
            <p:ph type="title"/>
          </p:nvPr>
        </p:nvSpPr>
        <p:spPr>
          <a:xfrm>
            <a:off x="628650" y="6113"/>
            <a:ext cx="7886700" cy="617897"/>
          </a:xfrm>
        </p:spPr>
        <p:txBody>
          <a:bodyPr>
            <a:normAutofit/>
          </a:bodyPr>
          <a:lstStyle/>
          <a:p>
            <a:r>
              <a:rPr lang="en-AU" sz="2800" dirty="0" smtClean="0"/>
              <a:t>Iceberg Discharge Mask/Pattern and Amount</a:t>
            </a:r>
            <a:endParaRPr lang="en-AU" sz="2800" dirty="0"/>
          </a:p>
        </p:txBody>
      </p:sp>
    </p:spTree>
    <p:extLst>
      <p:ext uri="{BB962C8B-B14F-4D97-AF65-F5344CB8AC3E}">
        <p14:creationId xmlns:p14="http://schemas.microsoft.com/office/powerpoint/2010/main" val="34242386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175" y="10437"/>
            <a:ext cx="7886700" cy="704793"/>
          </a:xfrm>
        </p:spPr>
        <p:txBody>
          <a:bodyPr>
            <a:normAutofit fontScale="90000"/>
          </a:bodyPr>
          <a:lstStyle/>
          <a:p>
            <a:r>
              <a:rPr lang="en-AU" dirty="0" smtClean="0"/>
              <a:t>Sea Ice</a:t>
            </a:r>
            <a:r>
              <a:rPr lang="en-AU" dirty="0"/>
              <a:t/>
            </a:r>
            <a:br>
              <a:rPr lang="en-AU" dirty="0"/>
            </a:br>
            <a:r>
              <a:rPr lang="en-AU" dirty="0" smtClean="0"/>
              <a:t>Southern </a:t>
            </a:r>
            <a:r>
              <a:rPr lang="en-AU" dirty="0"/>
              <a:t>Ocean sea </a:t>
            </a:r>
            <a:r>
              <a:rPr lang="en-AU" dirty="0" smtClean="0"/>
              <a:t>ice climatology</a:t>
            </a:r>
            <a:endParaRPr lang="en-AU" dirty="0"/>
          </a:p>
        </p:txBody>
      </p:sp>
      <p:pic>
        <p:nvPicPr>
          <p:cNvPr id="8196" name="Picture 4" descr="C:\Users\sul086\Downloads\VMSharedFolder\03052018-sjm599-cosima\Clim_seaIce_al623_piControl_r1i1p1_017101-020012_sic_SH_jas.png"/>
          <p:cNvPicPr>
            <a:picLocks noGrp="1" noChangeAspect="1" noChangeArrowheads="1"/>
          </p:cNvPicPr>
          <p:nvPr>
            <p:ph sz="half" idx="13"/>
          </p:nvPr>
        </p:nvPicPr>
        <p:blipFill>
          <a:blip r:embed="rId2" cstate="print">
            <a:extLst>
              <a:ext uri="{28A0092B-C50C-407E-A947-70E740481C1C}">
                <a14:useLocalDpi xmlns:a14="http://schemas.microsoft.com/office/drawing/2010/main" val="0"/>
              </a:ext>
            </a:extLst>
          </a:blip>
          <a:srcRect/>
          <a:stretch>
            <a:fillRect/>
          </a:stretch>
        </p:blipFill>
        <p:spPr bwMode="auto">
          <a:xfrm>
            <a:off x="257175" y="2816825"/>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C:\Users\sul086\Downloads\VMSharedFolder\03052018-sjm599-cosima\Clim_seaIce_al623_piControl_r1i1p1_017101-020012_sic_SH_jfm.pn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285750" y="1384247"/>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Users\sul086\Downloads\VMSharedFolder\03052018-sjm599-cosima\Clim_seaIce_at659_piControl_r1i1p1_017101-020012_sic_SH_jas.png"/>
          <p:cNvPicPr>
            <a:picLocks noGrp="1" noChangeAspect="1" noChangeArrowheads="1"/>
          </p:cNvPicPr>
          <p:nvPr>
            <p:ph sz="half" idx="14"/>
          </p:nvPr>
        </p:nvPicPr>
        <p:blipFill>
          <a:blip r:embed="rId4" cstate="print">
            <a:extLst>
              <a:ext uri="{28A0092B-C50C-407E-A947-70E740481C1C}">
                <a14:useLocalDpi xmlns:a14="http://schemas.microsoft.com/office/drawing/2010/main" val="0"/>
              </a:ext>
            </a:extLst>
          </a:blip>
          <a:srcRect/>
          <a:stretch>
            <a:fillRect/>
          </a:stretch>
        </p:blipFill>
        <p:spPr bwMode="auto">
          <a:xfrm>
            <a:off x="1994189" y="2816825"/>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descr="C:\Users\sul086\Downloads\VMSharedFolder\03052018-sjm599-cosima\Clim_seaIce_at659_piControl_r1i1p1_017101-020012_sic_SH_jfm.pn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2028825" y="1320122"/>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2207202" y="1336598"/>
            <a:ext cx="1571625" cy="33960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22" name="Rounded Rectangle 21"/>
          <p:cNvSpPr/>
          <p:nvPr/>
        </p:nvSpPr>
        <p:spPr>
          <a:xfrm>
            <a:off x="458065" y="1336598"/>
            <a:ext cx="1585480" cy="33960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9" name="TextBox 18"/>
          <p:cNvSpPr txBox="1"/>
          <p:nvPr/>
        </p:nvSpPr>
        <p:spPr>
          <a:xfrm>
            <a:off x="671945" y="1024738"/>
            <a:ext cx="1143000" cy="300082"/>
          </a:xfrm>
          <a:prstGeom prst="rect">
            <a:avLst/>
          </a:prstGeom>
          <a:solidFill>
            <a:srgbClr val="00B0F0"/>
          </a:solidFill>
        </p:spPr>
        <p:txBody>
          <a:bodyPr wrap="square" rtlCol="0">
            <a:spAutoFit/>
          </a:bodyPr>
          <a:lstStyle/>
          <a:p>
            <a:pPr algn="ctr"/>
            <a:r>
              <a:rPr lang="en-AU" sz="1350" b="1" dirty="0">
                <a:solidFill>
                  <a:schemeClr val="bg1"/>
                </a:solidFill>
              </a:rPr>
              <a:t>al623</a:t>
            </a:r>
          </a:p>
        </p:txBody>
      </p:sp>
      <p:sp>
        <p:nvSpPr>
          <p:cNvPr id="20" name="TextBox 19"/>
          <p:cNvSpPr txBox="1"/>
          <p:nvPr/>
        </p:nvSpPr>
        <p:spPr>
          <a:xfrm>
            <a:off x="2411556" y="1024738"/>
            <a:ext cx="1143000" cy="300082"/>
          </a:xfrm>
          <a:prstGeom prst="rect">
            <a:avLst/>
          </a:prstGeom>
          <a:solidFill>
            <a:srgbClr val="00B0F0"/>
          </a:solidFill>
        </p:spPr>
        <p:txBody>
          <a:bodyPr wrap="square" rtlCol="0">
            <a:spAutoFit/>
          </a:bodyPr>
          <a:lstStyle/>
          <a:p>
            <a:pPr algn="ctr"/>
            <a:r>
              <a:rPr lang="en-AU" sz="1350" b="1" dirty="0">
                <a:solidFill>
                  <a:schemeClr val="bg1"/>
                </a:solidFill>
              </a:rPr>
              <a:t>at659</a:t>
            </a:r>
          </a:p>
        </p:txBody>
      </p:sp>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10267" t="49778" r="8485" b="7379"/>
          <a:stretch/>
        </p:blipFill>
        <p:spPr>
          <a:xfrm>
            <a:off x="3957206" y="996867"/>
            <a:ext cx="5048250" cy="3689433"/>
          </a:xfrm>
          <a:prstGeom prst="rect">
            <a:avLst/>
          </a:prstGeom>
        </p:spPr>
      </p:pic>
    </p:spTree>
    <p:extLst>
      <p:ext uri="{BB962C8B-B14F-4D97-AF65-F5344CB8AC3E}">
        <p14:creationId xmlns:p14="http://schemas.microsoft.com/office/powerpoint/2010/main" val="38664247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8915400" cy="877500"/>
          </a:xfrm>
        </p:spPr>
        <p:txBody>
          <a:bodyPr>
            <a:normAutofit fontScale="90000"/>
          </a:bodyPr>
          <a:lstStyle/>
          <a:p>
            <a:pPr algn="ctr"/>
            <a:r>
              <a:rPr lang="en-AU" dirty="0" smtClean="0"/>
              <a:t>Land ice discharging off Antarctica and Greenland </a:t>
            </a:r>
            <a:br>
              <a:rPr lang="en-AU" dirty="0" smtClean="0"/>
            </a:br>
            <a:r>
              <a:rPr lang="en-AU" sz="2025" dirty="0"/>
              <a:t>(Considered as water flux of iceberg </a:t>
            </a:r>
            <a:r>
              <a:rPr lang="en-AU" sz="2025" dirty="0" smtClean="0"/>
              <a:t>calving)</a:t>
            </a:r>
            <a:endParaRPr lang="en-AU" sz="2025"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2928" b="8502"/>
          <a:stretch/>
        </p:blipFill>
        <p:spPr>
          <a:xfrm>
            <a:off x="93903" y="964252"/>
            <a:ext cx="2946797" cy="199800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2417" b="11142"/>
          <a:stretch/>
        </p:blipFill>
        <p:spPr>
          <a:xfrm>
            <a:off x="93903" y="3049005"/>
            <a:ext cx="2946797" cy="1944000"/>
          </a:xfrm>
          <a:prstGeom prst="rect">
            <a:avLst/>
          </a:prstGeom>
        </p:spPr>
      </p:pic>
      <p:sp>
        <p:nvSpPr>
          <p:cNvPr id="7" name="TextBox 6"/>
          <p:cNvSpPr txBox="1"/>
          <p:nvPr/>
        </p:nvSpPr>
        <p:spPr>
          <a:xfrm>
            <a:off x="3116968" y="1085319"/>
            <a:ext cx="1729641" cy="3416320"/>
          </a:xfrm>
          <a:prstGeom prst="rect">
            <a:avLst/>
          </a:prstGeom>
          <a:noFill/>
        </p:spPr>
        <p:txBody>
          <a:bodyPr wrap="none" rtlCol="0">
            <a:spAutoFit/>
          </a:bodyPr>
          <a:lstStyle/>
          <a:p>
            <a:endParaRPr lang="en-AU" sz="1350" dirty="0"/>
          </a:p>
          <a:p>
            <a:r>
              <a:rPr lang="en-AU" sz="1350" dirty="0"/>
              <a:t>Years 1-30 mean</a:t>
            </a:r>
          </a:p>
          <a:p>
            <a:r>
              <a:rPr lang="en-AU" sz="1350" dirty="0"/>
              <a:t>FW flux (10</a:t>
            </a:r>
            <a:r>
              <a:rPr lang="en-AU" sz="1350" baseline="30000" dirty="0"/>
              <a:t>-6</a:t>
            </a:r>
            <a:r>
              <a:rPr lang="en-AU" sz="1350" dirty="0"/>
              <a:t> kg/m</a:t>
            </a:r>
            <a:r>
              <a:rPr lang="en-AU" sz="1350" baseline="30000" dirty="0"/>
              <a:t>2</a:t>
            </a:r>
            <a:r>
              <a:rPr lang="en-AU" sz="1350" dirty="0"/>
              <a:t>/s)</a:t>
            </a:r>
          </a:p>
          <a:p>
            <a:endParaRPr lang="en-AU" sz="1350" dirty="0"/>
          </a:p>
          <a:p>
            <a:r>
              <a:rPr lang="en-AU" sz="1350" dirty="0"/>
              <a:t>Greenland:</a:t>
            </a:r>
          </a:p>
          <a:p>
            <a:r>
              <a:rPr lang="en-AU" sz="1350" dirty="0">
                <a:solidFill>
                  <a:srgbClr val="FF0000"/>
                </a:solidFill>
              </a:rPr>
              <a:t>PI (9.151)</a:t>
            </a:r>
          </a:p>
          <a:p>
            <a:r>
              <a:rPr lang="en-AU" sz="1350" dirty="0">
                <a:solidFill>
                  <a:srgbClr val="00B050"/>
                </a:solidFill>
              </a:rPr>
              <a:t>     (-3.056 W/m</a:t>
            </a:r>
            <a:r>
              <a:rPr lang="en-AU" sz="1350" baseline="30000" dirty="0">
                <a:solidFill>
                  <a:srgbClr val="00B050"/>
                </a:solidFill>
              </a:rPr>
              <a:t>2</a:t>
            </a:r>
            <a:r>
              <a:rPr lang="en-AU" sz="1350" dirty="0">
                <a:solidFill>
                  <a:srgbClr val="00B050"/>
                </a:solidFill>
              </a:rPr>
              <a:t>)</a:t>
            </a:r>
          </a:p>
          <a:p>
            <a:endParaRPr lang="en-AU" sz="1350" dirty="0"/>
          </a:p>
          <a:p>
            <a:r>
              <a:rPr lang="en-AU" sz="1350" dirty="0"/>
              <a:t>Global mean:</a:t>
            </a:r>
          </a:p>
          <a:p>
            <a:r>
              <a:rPr lang="en-AU" sz="1350" dirty="0">
                <a:solidFill>
                  <a:srgbClr val="FF0000"/>
                </a:solidFill>
              </a:rPr>
              <a:t>PI   (0.2795)</a:t>
            </a:r>
          </a:p>
          <a:p>
            <a:r>
              <a:rPr lang="en-AU" sz="1350" dirty="0">
                <a:solidFill>
                  <a:srgbClr val="00B050"/>
                </a:solidFill>
              </a:rPr>
              <a:t>      (-0.093 W/m</a:t>
            </a:r>
            <a:r>
              <a:rPr lang="en-AU" sz="1350" baseline="30000" dirty="0">
                <a:solidFill>
                  <a:srgbClr val="00B050"/>
                </a:solidFill>
              </a:rPr>
              <a:t>2</a:t>
            </a:r>
            <a:r>
              <a:rPr lang="en-AU" sz="1350" dirty="0"/>
              <a:t>)</a:t>
            </a:r>
          </a:p>
          <a:p>
            <a:endParaRPr lang="en-AU" sz="1350" dirty="0"/>
          </a:p>
          <a:p>
            <a:endParaRPr lang="en-AU" sz="1350" dirty="0"/>
          </a:p>
          <a:p>
            <a:r>
              <a:rPr lang="en-AU" sz="1350" dirty="0"/>
              <a:t>Antarctica:</a:t>
            </a:r>
          </a:p>
          <a:p>
            <a:r>
              <a:rPr lang="en-AU" sz="1350" dirty="0">
                <a:solidFill>
                  <a:srgbClr val="FF0000"/>
                </a:solidFill>
              </a:rPr>
              <a:t>PI   (14.77)</a:t>
            </a:r>
          </a:p>
          <a:p>
            <a:r>
              <a:rPr lang="en-AU" sz="1350" dirty="0">
                <a:solidFill>
                  <a:srgbClr val="00B050"/>
                </a:solidFill>
              </a:rPr>
              <a:t>       (-4.933 W/m</a:t>
            </a:r>
            <a:r>
              <a:rPr lang="en-AU" sz="1350" baseline="30000" dirty="0">
                <a:solidFill>
                  <a:srgbClr val="00B050"/>
                </a:solidFill>
              </a:rPr>
              <a:t>2</a:t>
            </a:r>
            <a:r>
              <a:rPr lang="en-AU" sz="1350" dirty="0">
                <a:solidFill>
                  <a:srgbClr val="00B050"/>
                </a:solidFill>
              </a:rPr>
              <a:t>)</a:t>
            </a:r>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3443" t="13673" r="-178" b="10117"/>
          <a:stretch/>
        </p:blipFill>
        <p:spPr>
          <a:xfrm>
            <a:off x="5209680" y="3049005"/>
            <a:ext cx="3450191" cy="1944000"/>
          </a:xfrm>
          <a:prstGeom prst="rect">
            <a:avLst/>
          </a:prstGeom>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848" t="11661" r="-1844" b="7217"/>
          <a:stretch/>
        </p:blipFill>
        <p:spPr>
          <a:xfrm>
            <a:off x="5102137" y="877500"/>
            <a:ext cx="3557735" cy="2121027"/>
          </a:xfrm>
          <a:prstGeom prst="rect">
            <a:avLst/>
          </a:prstGeom>
          <a:ln>
            <a:noFill/>
          </a:ln>
          <a:effectLst>
            <a:softEdge rad="112500"/>
          </a:effectLst>
        </p:spPr>
      </p:pic>
    </p:spTree>
    <p:extLst>
      <p:ext uri="{BB962C8B-B14F-4D97-AF65-F5344CB8AC3E}">
        <p14:creationId xmlns:p14="http://schemas.microsoft.com/office/powerpoint/2010/main" val="13077284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Iceberg Scheme – Bi/O’Farrell</a:t>
            </a:r>
            <a:endParaRPr lang="en-AU" dirty="0"/>
          </a:p>
        </p:txBody>
      </p:sp>
      <p:sp>
        <p:nvSpPr>
          <p:cNvPr id="3" name="Content Placeholder 2"/>
          <p:cNvSpPr>
            <a:spLocks noGrp="1"/>
          </p:cNvSpPr>
          <p:nvPr>
            <p:ph idx="1"/>
          </p:nvPr>
        </p:nvSpPr>
        <p:spPr/>
        <p:txBody>
          <a:bodyPr>
            <a:normAutofit fontScale="62500" lnSpcReduction="20000"/>
          </a:bodyPr>
          <a:lstStyle/>
          <a:p>
            <a:r>
              <a:rPr lang="en-AU" dirty="0" smtClean="0"/>
              <a:t>A </a:t>
            </a:r>
            <a:r>
              <a:rPr lang="en-AU" dirty="0"/>
              <a:t>“compensation” operation associated with the UM/Jules handling of land surface snow/ice (“land ice” hereinafter) accumulation. </a:t>
            </a:r>
            <a:endParaRPr lang="en-AU" dirty="0" smtClean="0"/>
          </a:p>
          <a:p>
            <a:r>
              <a:rPr lang="en-AU" dirty="0" smtClean="0"/>
              <a:t>The </a:t>
            </a:r>
            <a:r>
              <a:rPr lang="en-AU" dirty="0"/>
              <a:t>current UM/Jules system allows the land ice to be accumulated during the course of simulation. This is (I guess) because of the model lacking an efficient way to bring it (i.e., the increment of land ice) back to the ocean (where it comes from)—obviously the normal physical melt (resulting in runoff) is not enough in the model, and one can see the land ice diagnosed in the output increase (nearly) linearly all the time. </a:t>
            </a:r>
            <a:endParaRPr lang="en-AU" dirty="0" smtClean="0"/>
          </a:p>
          <a:p>
            <a:r>
              <a:rPr lang="en-AU" dirty="0" smtClean="0"/>
              <a:t>Consequently </a:t>
            </a:r>
            <a:r>
              <a:rPr lang="en-AU" dirty="0"/>
              <a:t>the oceans lose water all the time and sea level drops , linearly. </a:t>
            </a:r>
          </a:p>
        </p:txBody>
      </p:sp>
    </p:spTree>
    <p:extLst>
      <p:ext uri="{BB962C8B-B14F-4D97-AF65-F5344CB8AC3E}">
        <p14:creationId xmlns:p14="http://schemas.microsoft.com/office/powerpoint/2010/main" val="12739735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Iceberg Scheme </a:t>
            </a:r>
            <a:r>
              <a:rPr lang="en-AU" dirty="0" smtClean="0"/>
              <a:t>– II</a:t>
            </a:r>
            <a:endParaRPr lang="en-AU" dirty="0"/>
          </a:p>
        </p:txBody>
      </p:sp>
      <p:sp>
        <p:nvSpPr>
          <p:cNvPr id="3" name="Content Placeholder 2"/>
          <p:cNvSpPr>
            <a:spLocks noGrp="1"/>
          </p:cNvSpPr>
          <p:nvPr>
            <p:ph idx="1"/>
          </p:nvPr>
        </p:nvSpPr>
        <p:spPr/>
        <p:txBody>
          <a:bodyPr>
            <a:normAutofit fontScale="62500" lnSpcReduction="20000"/>
          </a:bodyPr>
          <a:lstStyle/>
          <a:p>
            <a:r>
              <a:rPr lang="en-AU" dirty="0"/>
              <a:t>We have not seen such land ice build-up in ACCESS1.x, because the land surface model therein (e.g. CABLE1.8) sets a limit to the land ice amount (e.g. 5m the maximum thickness), with any over-accumulated ice melting into runoff and going back to ocean.  This approach works ok (but not perfectly)  in terms of water mass conservation, and has unfortunately “frozen” my understanding of the UM land ice handling. That is why I was NOT able to find the “bug” causing the ACCESS-CM2 sea level dropping, until the day Arnold showed me the plot of land </a:t>
            </a:r>
            <a:r>
              <a:rPr lang="en-AU" dirty="0" smtClean="0"/>
              <a:t>ice linear </a:t>
            </a:r>
            <a:r>
              <a:rPr lang="en-AU" dirty="0"/>
              <a:t>increase in UM output</a:t>
            </a:r>
            <a:r>
              <a:rPr lang="en-AU" dirty="0" smtClean="0"/>
              <a:t>…...</a:t>
            </a:r>
          </a:p>
          <a:p>
            <a:r>
              <a:rPr lang="en-AU" dirty="0"/>
              <a:t>Anyway, with the new UM/Jules for ACCESS-CM2, we have to do something that is “unnecessary” for ACCESS1.x. </a:t>
            </a:r>
          </a:p>
        </p:txBody>
      </p:sp>
    </p:spTree>
    <p:extLst>
      <p:ext uri="{BB962C8B-B14F-4D97-AF65-F5344CB8AC3E}">
        <p14:creationId xmlns:p14="http://schemas.microsoft.com/office/powerpoint/2010/main" val="3090033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Iceberg Scheme </a:t>
            </a:r>
            <a:r>
              <a:rPr lang="en-AU" dirty="0" smtClean="0"/>
              <a:t>– III</a:t>
            </a:r>
            <a:endParaRPr lang="en-AU" dirty="0"/>
          </a:p>
        </p:txBody>
      </p:sp>
      <p:sp>
        <p:nvSpPr>
          <p:cNvPr id="3" name="Content Placeholder 2"/>
          <p:cNvSpPr>
            <a:spLocks noGrp="1"/>
          </p:cNvSpPr>
          <p:nvPr>
            <p:ph idx="1"/>
          </p:nvPr>
        </p:nvSpPr>
        <p:spPr/>
        <p:txBody>
          <a:bodyPr>
            <a:normAutofit fontScale="47500" lnSpcReduction="20000"/>
          </a:bodyPr>
          <a:lstStyle/>
          <a:p>
            <a:r>
              <a:rPr lang="en-AU" dirty="0"/>
              <a:t>Following the Met Office </a:t>
            </a:r>
            <a:r>
              <a:rPr lang="en-AU" dirty="0" err="1"/>
              <a:t>HadGEM</a:t>
            </a:r>
            <a:r>
              <a:rPr lang="en-AU" dirty="0"/>
              <a:t> GC3.x model approach, we let UM diagnose the land ice increment in North (Greenland) and South (Antarctica) Hemispheres separately, and discharge the increment into oceans around Greenland and Antarctica, respectively, as iceberg melting to compensate for the ocean water loss.  There are a few subtly different ways to do such discharging. So far we’ve only   shown the result from the simplest option: even distribution of the iceberg melting in a predefined ocean surfaces off Greenland and Antarctica. </a:t>
            </a:r>
          </a:p>
          <a:p>
            <a:r>
              <a:rPr lang="en-AU" dirty="0"/>
              <a:t> </a:t>
            </a:r>
            <a:r>
              <a:rPr lang="en-AU" dirty="0" smtClean="0"/>
              <a:t>This </a:t>
            </a:r>
            <a:r>
              <a:rPr lang="en-AU" dirty="0"/>
              <a:t>land ice discharge has two effects: </a:t>
            </a:r>
            <a:endParaRPr lang="en-AU" dirty="0" smtClean="0"/>
          </a:p>
          <a:p>
            <a:pPr lvl="1"/>
            <a:r>
              <a:rPr lang="en-AU" dirty="0" smtClean="0"/>
              <a:t>1</a:t>
            </a:r>
            <a:r>
              <a:rPr lang="en-AU" dirty="0"/>
              <a:t>) freshening the target surface water and thus allow more ice to form in summer (because of higher freezing point</a:t>
            </a:r>
            <a:r>
              <a:rPr lang="en-AU" dirty="0" smtClean="0"/>
              <a:t>);</a:t>
            </a:r>
          </a:p>
          <a:p>
            <a:pPr lvl="1"/>
            <a:r>
              <a:rPr lang="en-AU" dirty="0" smtClean="0"/>
              <a:t>2</a:t>
            </a:r>
            <a:r>
              <a:rPr lang="en-AU" dirty="0"/>
              <a:t>) cooling the target surface water because of the potential heat required (taken from the surface water) to melt the “iceberg”. They both help reduce the Southern Ocean warm bias and increase the summer sea ice there……</a:t>
            </a:r>
          </a:p>
          <a:p>
            <a:r>
              <a:rPr lang="en-AU" dirty="0" smtClean="0"/>
              <a:t>Note </a:t>
            </a:r>
            <a:r>
              <a:rPr lang="en-AU" dirty="0"/>
              <a:t>such handling of the land ice is NOT really “physical”, it is just a compensating operation required now because of the model “deficiency”.  One may ask a lot questions about it</a:t>
            </a:r>
            <a:r>
              <a:rPr lang="en-AU" dirty="0" smtClean="0"/>
              <a:t>…..</a:t>
            </a:r>
            <a:endParaRPr lang="en-AU" dirty="0"/>
          </a:p>
        </p:txBody>
      </p:sp>
    </p:spTree>
    <p:extLst>
      <p:ext uri="{BB962C8B-B14F-4D97-AF65-F5344CB8AC3E}">
        <p14:creationId xmlns:p14="http://schemas.microsoft.com/office/powerpoint/2010/main" val="17432279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Iceberg Scheme Setting:</a:t>
            </a:r>
            <a:endParaRPr lang="en-AU" dirty="0"/>
          </a:p>
        </p:txBody>
      </p:sp>
      <p:sp>
        <p:nvSpPr>
          <p:cNvPr id="3" name="Content Placeholder 2"/>
          <p:cNvSpPr>
            <a:spLocks noGrp="1"/>
          </p:cNvSpPr>
          <p:nvPr>
            <p:ph idx="1"/>
          </p:nvPr>
        </p:nvSpPr>
        <p:spPr/>
        <p:txBody>
          <a:bodyPr>
            <a:normAutofit fontScale="70000" lnSpcReduction="20000"/>
          </a:bodyPr>
          <a:lstStyle/>
          <a:p>
            <a:r>
              <a:rPr lang="en-AU" dirty="0" smtClean="0"/>
              <a:t>D(0): iceberg = 0: </a:t>
            </a:r>
          </a:p>
          <a:p>
            <a:pPr lvl="1"/>
            <a:r>
              <a:rPr lang="en-AU" dirty="0" smtClean="0"/>
              <a:t>“prescribed” even distribution but time-varying iceberg melt around Antarctica and Greenland;</a:t>
            </a:r>
          </a:p>
          <a:p>
            <a:r>
              <a:rPr lang="en-AU" dirty="0" smtClean="0"/>
              <a:t>D(1): iceberg = 1:</a:t>
            </a:r>
          </a:p>
          <a:p>
            <a:pPr lvl="1"/>
            <a:r>
              <a:rPr lang="en-AU" dirty="0" smtClean="0"/>
              <a:t>use land ice discharge diagnosed from ar676 (yrs2-101) imposed on GC3.1 iceberg flux pattern but with each month "enhanced" by the AC2/GC3 discharge ratio. </a:t>
            </a:r>
          </a:p>
          <a:p>
            <a:pPr lvl="1"/>
            <a:r>
              <a:rPr lang="en-AU" dirty="0" smtClean="0"/>
              <a:t>Note this option has "adverse" seasonality to the GC3 iceberg flux </a:t>
            </a:r>
          </a:p>
          <a:p>
            <a:r>
              <a:rPr lang="en-AU" dirty="0" smtClean="0"/>
              <a:t>D(2): iceberg = 2:</a:t>
            </a:r>
          </a:p>
          <a:p>
            <a:pPr lvl="1"/>
            <a:r>
              <a:rPr lang="en-AU" dirty="0" smtClean="0"/>
              <a:t>following </a:t>
            </a:r>
            <a:r>
              <a:rPr lang="en-AU" dirty="0"/>
              <a:t>GC3 iceberg pattern and seasonality, but each month got enhanced with the </a:t>
            </a:r>
            <a:r>
              <a:rPr lang="en-AU" dirty="0" smtClean="0"/>
              <a:t>annual ratio </a:t>
            </a:r>
            <a:r>
              <a:rPr lang="en-AU" dirty="0"/>
              <a:t>of AC2/GC3 discharge</a:t>
            </a:r>
          </a:p>
          <a:p>
            <a:endParaRPr lang="en-AU" dirty="0"/>
          </a:p>
        </p:txBody>
      </p:sp>
    </p:spTree>
    <p:extLst>
      <p:ext uri="{BB962C8B-B14F-4D97-AF65-F5344CB8AC3E}">
        <p14:creationId xmlns:p14="http://schemas.microsoft.com/office/powerpoint/2010/main" val="19262701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CABLE (I)</a:t>
            </a:r>
            <a:endParaRPr lang="en-AU" dirty="0"/>
          </a:p>
        </p:txBody>
      </p:sp>
      <p:sp>
        <p:nvSpPr>
          <p:cNvPr id="3" name="Content Placeholder 2"/>
          <p:cNvSpPr>
            <a:spLocks noGrp="1"/>
          </p:cNvSpPr>
          <p:nvPr>
            <p:ph idx="1"/>
          </p:nvPr>
        </p:nvSpPr>
        <p:spPr/>
        <p:txBody>
          <a:bodyPr>
            <a:normAutofit fontScale="47500" lnSpcReduction="20000"/>
          </a:bodyPr>
          <a:lstStyle/>
          <a:p>
            <a:r>
              <a:rPr lang="en-AU" dirty="0"/>
              <a:t>Prior to ACCESS1.3, the version of CABLE was 1.4b</a:t>
            </a:r>
            <a:r>
              <a:rPr lang="en-AU" dirty="0" smtClean="0"/>
              <a:t>.</a:t>
            </a:r>
          </a:p>
          <a:p>
            <a:r>
              <a:rPr lang="en-AU" dirty="0" smtClean="0"/>
              <a:t>ACCESS1.3 </a:t>
            </a:r>
            <a:r>
              <a:rPr lang="en-AU" dirty="0"/>
              <a:t>used CABLE 1.4b </a:t>
            </a:r>
            <a:r>
              <a:rPr lang="en-AU" dirty="0" err="1"/>
              <a:t>essentailly</a:t>
            </a:r>
            <a:r>
              <a:rPr lang="en-AU" dirty="0"/>
              <a:t>, but the UM interface was modified and parts of CABLE tweaked. So we called it CABLE 1.8.</a:t>
            </a:r>
            <a:br>
              <a:rPr lang="en-AU" dirty="0"/>
            </a:br>
            <a:r>
              <a:rPr lang="en-AU" dirty="0" smtClean="0"/>
              <a:t>Whilst </a:t>
            </a:r>
            <a:r>
              <a:rPr lang="en-AU" dirty="0"/>
              <a:t>the CMIP5 version was running it was cleaned up, and we also initiated CABLE as an open source community model, involving licenses and stuff - so we called it CABLE2.0. </a:t>
            </a:r>
          </a:p>
          <a:p>
            <a:r>
              <a:rPr lang="en-AU" dirty="0" smtClean="0"/>
              <a:t>ACCESS1.4</a:t>
            </a:r>
            <a:r>
              <a:rPr lang="en-AU" dirty="0"/>
              <a:t> was basically ACCESS1.3 but with the Carbon cycle tuned on. This </a:t>
            </a:r>
            <a:r>
              <a:rPr lang="en-AU" dirty="0" err="1"/>
              <a:t>didnt</a:t>
            </a:r>
            <a:r>
              <a:rPr lang="en-AU" dirty="0"/>
              <a:t> involve any significant code changes to CABLE at all, just a switch in the </a:t>
            </a:r>
            <a:r>
              <a:rPr lang="en-AU" dirty="0" err="1"/>
              <a:t>namelist</a:t>
            </a:r>
            <a:r>
              <a:rPr lang="en-AU" dirty="0"/>
              <a:t>, and adding prognostics to the UM. </a:t>
            </a:r>
          </a:p>
          <a:p>
            <a:r>
              <a:rPr lang="en-AU" dirty="0" smtClean="0"/>
              <a:t>ACCESS-ESM1 </a:t>
            </a:r>
            <a:r>
              <a:rPr lang="en-AU" dirty="0"/>
              <a:t>was basically  ACCESS1.4 + WOMBAT.</a:t>
            </a:r>
          </a:p>
          <a:p>
            <a:r>
              <a:rPr lang="en-AU" dirty="0" smtClean="0"/>
              <a:t>Since </a:t>
            </a:r>
            <a:r>
              <a:rPr lang="en-AU" dirty="0"/>
              <a:t>then CABLE was updated and tagged a few times. Tilo now uses CABLE 2.3.4.</a:t>
            </a:r>
          </a:p>
          <a:p>
            <a:r>
              <a:rPr lang="en-AU" dirty="0" smtClean="0"/>
              <a:t>Since </a:t>
            </a:r>
            <a:r>
              <a:rPr lang="en-AU" dirty="0"/>
              <a:t>CABLE 2.3.4, almost everything, barring bug fixes, has gone in on a switch. I say Almost everything,  because on the UM side as we moved from 8.2, 8.5, 10.1, 10.5, 10.6 the interface had to change - BUT - the same CABLE is in place unless the switches are turned on</a:t>
            </a:r>
            <a:r>
              <a:rPr lang="en-AU" dirty="0" smtClean="0"/>
              <a:t>.</a:t>
            </a:r>
            <a:endParaRPr lang="en-AU" dirty="0"/>
          </a:p>
        </p:txBody>
      </p:sp>
    </p:spTree>
    <p:extLst>
      <p:ext uri="{BB962C8B-B14F-4D97-AF65-F5344CB8AC3E}">
        <p14:creationId xmlns:p14="http://schemas.microsoft.com/office/powerpoint/2010/main" val="34717689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AU" dirty="0" smtClean="0"/>
              <a:t>MOM5 in our Coupled Models</a:t>
            </a:r>
            <a:endParaRPr lang="en-AU" dirty="0"/>
          </a:p>
        </p:txBody>
      </p:sp>
      <p:sp>
        <p:nvSpPr>
          <p:cNvPr id="6" name="Content Placeholder 5"/>
          <p:cNvSpPr>
            <a:spLocks noGrp="1"/>
          </p:cNvSpPr>
          <p:nvPr>
            <p:ph idx="1"/>
          </p:nvPr>
        </p:nvSpPr>
        <p:spPr/>
        <p:txBody>
          <a:bodyPr/>
          <a:lstStyle/>
          <a:p>
            <a:r>
              <a:rPr lang="en-AU" dirty="0" smtClean="0"/>
              <a:t>ESM: MOM5 + BGC (WOMBAT)</a:t>
            </a:r>
          </a:p>
          <a:p>
            <a:r>
              <a:rPr lang="en-AU" dirty="0" smtClean="0"/>
              <a:t>CM2: MOM5</a:t>
            </a:r>
          </a:p>
          <a:p>
            <a:r>
              <a:rPr lang="en-AU" dirty="0" smtClean="0"/>
              <a:t>OM2-CM2: MOM5 (in development)</a:t>
            </a:r>
            <a:endParaRPr lang="en-AU" dirty="0"/>
          </a:p>
        </p:txBody>
      </p:sp>
      <p:sp>
        <p:nvSpPr>
          <p:cNvPr id="7" name="TextBox 6"/>
          <p:cNvSpPr txBox="1"/>
          <p:nvPr/>
        </p:nvSpPr>
        <p:spPr>
          <a:xfrm>
            <a:off x="628650" y="4021574"/>
            <a:ext cx="3466769" cy="369332"/>
          </a:xfrm>
          <a:prstGeom prst="rect">
            <a:avLst/>
          </a:prstGeom>
          <a:noFill/>
        </p:spPr>
        <p:txBody>
          <a:bodyPr wrap="square" rtlCol="0">
            <a:spAutoFit/>
          </a:bodyPr>
          <a:lstStyle/>
          <a:p>
            <a:r>
              <a:rPr lang="en-AU" b="1" dirty="0" smtClean="0">
                <a:solidFill>
                  <a:srgbClr val="FF0000"/>
                </a:solidFill>
              </a:rPr>
              <a:t>On behalf of Peter Dobrohotoff</a:t>
            </a:r>
            <a:endParaRPr lang="en-AU" b="1" dirty="0">
              <a:solidFill>
                <a:srgbClr val="FF0000"/>
              </a:solidFill>
            </a:endParaRPr>
          </a:p>
        </p:txBody>
      </p:sp>
    </p:spTree>
    <p:extLst>
      <p:ext uri="{BB962C8B-B14F-4D97-AF65-F5344CB8AC3E}">
        <p14:creationId xmlns:p14="http://schemas.microsoft.com/office/powerpoint/2010/main" val="24448102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CABLE </a:t>
            </a:r>
            <a:r>
              <a:rPr lang="en-AU" dirty="0" smtClean="0"/>
              <a:t>(II)</a:t>
            </a:r>
            <a:endParaRPr lang="en-AU" dirty="0"/>
          </a:p>
        </p:txBody>
      </p:sp>
      <p:sp>
        <p:nvSpPr>
          <p:cNvPr id="3" name="Content Placeholder 2"/>
          <p:cNvSpPr>
            <a:spLocks noGrp="1"/>
          </p:cNvSpPr>
          <p:nvPr>
            <p:ph idx="1"/>
          </p:nvPr>
        </p:nvSpPr>
        <p:spPr/>
        <p:txBody>
          <a:bodyPr>
            <a:normAutofit fontScale="47500" lnSpcReduction="20000"/>
          </a:bodyPr>
          <a:lstStyle/>
          <a:p>
            <a:r>
              <a:rPr lang="en-AU" dirty="0" smtClean="0"/>
              <a:t>The </a:t>
            </a:r>
            <a:r>
              <a:rPr lang="en-AU" dirty="0"/>
              <a:t>CABLE in CM2 and ESM2 is the same, and also almost the same as in </a:t>
            </a:r>
            <a:r>
              <a:rPr lang="en-AU" dirty="0" err="1"/>
              <a:t>Tilo's</a:t>
            </a:r>
            <a:r>
              <a:rPr lang="en-AU" dirty="0"/>
              <a:t> ESM1.5. All of the changes, including Vanessa's updates are on switches, that are currently off. So if you compared the source code, there are a million differences, BUT excluding differences to the interface that were necessary, we are almost using the same CABLE as in ACCESS1.3 because all the switches are </a:t>
            </a:r>
            <a:r>
              <a:rPr lang="en-AU" dirty="0" smtClean="0"/>
              <a:t>off.</a:t>
            </a:r>
            <a:endParaRPr lang="en-AU" dirty="0"/>
          </a:p>
          <a:p>
            <a:r>
              <a:rPr lang="en-AU" dirty="0" smtClean="0"/>
              <a:t>This </a:t>
            </a:r>
            <a:r>
              <a:rPr lang="en-AU" dirty="0"/>
              <a:t>is the main reason it is so important to CABLE people now that we can start to test those switches. Most have been proven offline, some in AMIP runs, but none in ACCESS-CM2. </a:t>
            </a:r>
            <a:br>
              <a:rPr lang="en-AU" dirty="0"/>
            </a:br>
            <a:r>
              <a:rPr lang="en-AU" dirty="0" smtClean="0"/>
              <a:t>All </a:t>
            </a:r>
            <a:r>
              <a:rPr lang="en-AU" dirty="0"/>
              <a:t>of that said, the interface has had big changes. Because of "infrastructure" </a:t>
            </a:r>
            <a:r>
              <a:rPr lang="en-AU" dirty="0" err="1"/>
              <a:t>changnes</a:t>
            </a:r>
            <a:r>
              <a:rPr lang="en-AU" dirty="0"/>
              <a:t> in the UM, but most significantly we have had to rethink how CABLE, the land is called because of ENDGAME. </a:t>
            </a:r>
            <a:r>
              <a:rPr lang="en-AU" dirty="0" smtClean="0"/>
              <a:t>Pre-endgame</a:t>
            </a:r>
            <a:r>
              <a:rPr lang="en-AU" dirty="0"/>
              <a:t> JULES (MOSES) was called explicitly to "predict" stuff and then implicitly to suggest corrections. Basically the land is a boundary condition to the UM atmosphere. For </a:t>
            </a:r>
            <a:r>
              <a:rPr lang="en-AU" dirty="0" err="1"/>
              <a:t>stabilty</a:t>
            </a:r>
            <a:r>
              <a:rPr lang="en-AU" dirty="0"/>
              <a:t>, NWP </a:t>
            </a:r>
            <a:r>
              <a:rPr lang="en-AU" dirty="0" err="1"/>
              <a:t>etc</a:t>
            </a:r>
            <a:r>
              <a:rPr lang="en-AU" dirty="0"/>
              <a:t>, JULES is just an approximation that ultimately lets the atmosphere take control and ensures stability. CABLE on the other hand is a strict process based model that calculates things exactly based on the </a:t>
            </a:r>
            <a:r>
              <a:rPr lang="en-AU" dirty="0" err="1"/>
              <a:t>atmos</a:t>
            </a:r>
            <a:r>
              <a:rPr lang="en-AU" dirty="0"/>
              <a:t> forcing. So we </a:t>
            </a:r>
            <a:r>
              <a:rPr lang="en-AU" dirty="0" err="1"/>
              <a:t>dont</a:t>
            </a:r>
            <a:r>
              <a:rPr lang="en-AU" dirty="0"/>
              <a:t> want to lose that added sophistication and become as dumb as JULES. </a:t>
            </a:r>
            <a:br>
              <a:rPr lang="en-AU" dirty="0"/>
            </a:br>
            <a:r>
              <a:rPr lang="en-AU" dirty="0" smtClean="0"/>
              <a:t>ENDGAME </a:t>
            </a:r>
            <a:r>
              <a:rPr lang="en-AU" dirty="0"/>
              <a:t>now calls the land implicitly TWICE. Even the JULES people weren't happy that the </a:t>
            </a:r>
            <a:r>
              <a:rPr lang="en-AU" dirty="0" err="1"/>
              <a:t>atmos</a:t>
            </a:r>
            <a:r>
              <a:rPr lang="en-AU" dirty="0"/>
              <a:t> people made this decision for them. So effectively the land is now called 3 times per </a:t>
            </a:r>
            <a:r>
              <a:rPr lang="en-AU" dirty="0" err="1"/>
              <a:t>timestep</a:t>
            </a:r>
            <a:r>
              <a:rPr lang="en-AU" dirty="0"/>
              <a:t> (+ 1 for CABLE because we calculate the albedo for the radiation scheme</a:t>
            </a:r>
            <a:r>
              <a:rPr lang="en-AU" dirty="0" smtClean="0"/>
              <a:t>).</a:t>
            </a:r>
            <a:endParaRPr lang="en-AU" dirty="0"/>
          </a:p>
        </p:txBody>
      </p:sp>
    </p:spTree>
    <p:extLst>
      <p:ext uri="{BB962C8B-B14F-4D97-AF65-F5344CB8AC3E}">
        <p14:creationId xmlns:p14="http://schemas.microsoft.com/office/powerpoint/2010/main" val="42807881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CABLE in CM2 and ESM2</a:t>
            </a:r>
            <a:endParaRPr lang="en-AU" dirty="0"/>
          </a:p>
        </p:txBody>
      </p:sp>
      <p:sp>
        <p:nvSpPr>
          <p:cNvPr id="3" name="Content Placeholder 2"/>
          <p:cNvSpPr>
            <a:spLocks noGrp="1"/>
          </p:cNvSpPr>
          <p:nvPr>
            <p:ph idx="1"/>
          </p:nvPr>
        </p:nvSpPr>
        <p:spPr/>
        <p:txBody>
          <a:bodyPr>
            <a:normAutofit fontScale="77500" lnSpcReduction="20000"/>
          </a:bodyPr>
          <a:lstStyle/>
          <a:p>
            <a:r>
              <a:rPr lang="en-AU" dirty="0"/>
              <a:t>Yes. The version of CABLE in CM2 and equivalently  ESM2 is 3 years </a:t>
            </a:r>
            <a:r>
              <a:rPr lang="en-AU" dirty="0" smtClean="0"/>
              <a:t>ahead of ACCESS-EMS1.x, </a:t>
            </a:r>
            <a:r>
              <a:rPr lang="en-AU" dirty="0"/>
              <a:t>but almost everything new is inside an IF( switch) condition. All of which are set to FALSE at the moment. Putting everything behind switches was our agreed upon development strategy. </a:t>
            </a:r>
            <a:endParaRPr lang="en-AU" dirty="0" smtClean="0"/>
          </a:p>
          <a:p>
            <a:r>
              <a:rPr lang="en-AU" dirty="0"/>
              <a:t>Yes. The version of CABLE in CM2 and equivalently  ESM2 is 3 years ahead, but almost everything new is inside an IF( switch) condition. All of which are set to FALSE at the moment. Putting everything behind switches was our agreed upon development strategy. </a:t>
            </a:r>
          </a:p>
        </p:txBody>
      </p:sp>
    </p:spTree>
    <p:extLst>
      <p:ext uri="{BB962C8B-B14F-4D97-AF65-F5344CB8AC3E}">
        <p14:creationId xmlns:p14="http://schemas.microsoft.com/office/powerpoint/2010/main" val="19575387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1113" r="976" b="8333"/>
          <a:stretch/>
        </p:blipFill>
        <p:spPr>
          <a:xfrm>
            <a:off x="4723069" y="1019734"/>
            <a:ext cx="3497580" cy="1988820"/>
          </a:xfrm>
          <a:prstGeom prst="rect">
            <a:avLst/>
          </a:prstGeom>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1747" b="10159"/>
          <a:stretch/>
        </p:blipFill>
        <p:spPr>
          <a:xfrm>
            <a:off x="554707" y="1054024"/>
            <a:ext cx="3607540" cy="1920240"/>
          </a:xfrm>
          <a:prstGeom prst="rect">
            <a:avLst/>
          </a:prstGeom>
        </p:spPr>
      </p:pic>
      <p:sp>
        <p:nvSpPr>
          <p:cNvPr id="7" name="Text Placeholder 6"/>
          <p:cNvSpPr>
            <a:spLocks noGrp="1"/>
          </p:cNvSpPr>
          <p:nvPr>
            <p:ph type="body" sz="quarter" idx="13"/>
          </p:nvPr>
        </p:nvSpPr>
        <p:spPr>
          <a:xfrm>
            <a:off x="231165" y="147811"/>
            <a:ext cx="8460000" cy="364807"/>
          </a:xfrm>
        </p:spPr>
        <p:txBody>
          <a:bodyPr/>
          <a:lstStyle/>
          <a:p>
            <a:r>
              <a:rPr lang="en-US" sz="1600" dirty="0" smtClean="0">
                <a:solidFill>
                  <a:srgbClr val="FF0000"/>
                </a:solidFill>
              </a:rPr>
              <a:t>Long-existing issues: SO Warm Bias/little summer sea ice, Water Mass Imbalance  </a:t>
            </a:r>
            <a:endParaRPr lang="en-US" sz="1600" dirty="0">
              <a:solidFill>
                <a:srgbClr val="FF0000"/>
              </a:solidFill>
            </a:endParaRPr>
          </a:p>
        </p:txBody>
      </p:sp>
      <p:sp>
        <p:nvSpPr>
          <p:cNvPr id="16" name="TextBox 15"/>
          <p:cNvSpPr txBox="1"/>
          <p:nvPr/>
        </p:nvSpPr>
        <p:spPr>
          <a:xfrm>
            <a:off x="716712" y="769330"/>
            <a:ext cx="3588328" cy="300082"/>
          </a:xfrm>
          <a:prstGeom prst="rect">
            <a:avLst/>
          </a:prstGeom>
          <a:solidFill>
            <a:srgbClr val="00B0F0"/>
          </a:solidFill>
        </p:spPr>
        <p:txBody>
          <a:bodyPr wrap="square" rtlCol="0">
            <a:spAutoFit/>
          </a:bodyPr>
          <a:lstStyle/>
          <a:p>
            <a:pPr algn="ctr"/>
            <a:r>
              <a:rPr lang="en-US" sz="1350" b="1" dirty="0">
                <a:solidFill>
                  <a:schemeClr val="bg1"/>
                </a:solidFill>
              </a:rPr>
              <a:t>ACCESS-CM2 with </a:t>
            </a:r>
            <a:r>
              <a:rPr lang="en-US" sz="1350" b="1" dirty="0" smtClean="0">
                <a:solidFill>
                  <a:schemeClr val="bg1"/>
                </a:solidFill>
              </a:rPr>
              <a:t>GA7 (PD run 30-yr mean)</a:t>
            </a:r>
            <a:endParaRPr lang="en-AU" sz="1350" b="1" dirty="0">
              <a:solidFill>
                <a:schemeClr val="bg1"/>
              </a:solidFill>
            </a:endParaRPr>
          </a:p>
        </p:txBody>
      </p:sp>
      <p:sp>
        <p:nvSpPr>
          <p:cNvPr id="17" name="TextBox 16"/>
          <p:cNvSpPr txBox="1"/>
          <p:nvPr/>
        </p:nvSpPr>
        <p:spPr>
          <a:xfrm>
            <a:off x="4926379" y="766441"/>
            <a:ext cx="3579855" cy="300082"/>
          </a:xfrm>
          <a:prstGeom prst="rect">
            <a:avLst/>
          </a:prstGeom>
          <a:solidFill>
            <a:srgbClr val="00B0F0"/>
          </a:solidFill>
        </p:spPr>
        <p:txBody>
          <a:bodyPr wrap="square" rtlCol="0">
            <a:spAutoFit/>
          </a:bodyPr>
          <a:lstStyle/>
          <a:p>
            <a:pPr algn="ctr"/>
            <a:r>
              <a:rPr lang="en-US" sz="1350" b="1" dirty="0">
                <a:solidFill>
                  <a:schemeClr val="bg1"/>
                </a:solidFill>
              </a:rPr>
              <a:t>ACCESS-CM2 with </a:t>
            </a:r>
            <a:r>
              <a:rPr lang="en-US" sz="1350" b="1" dirty="0" smtClean="0">
                <a:solidFill>
                  <a:schemeClr val="bg1"/>
                </a:solidFill>
              </a:rPr>
              <a:t>GA7.1 (PD run 30-yr mean)</a:t>
            </a:r>
            <a:endParaRPr lang="en-AU" sz="1350" b="1" dirty="0">
              <a:solidFill>
                <a:schemeClr val="bg1"/>
              </a:solidFill>
            </a:endParaRPr>
          </a:p>
        </p:txBody>
      </p:sp>
      <p:pic>
        <p:nvPicPr>
          <p:cNvPr id="9" name="Content Placeholder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61165" y="2981013"/>
            <a:ext cx="3598574" cy="2075410"/>
          </a:xfrm>
          <a:prstGeom prst="rect">
            <a:avLst/>
          </a:prstGeom>
        </p:spPr>
      </p:pic>
      <p:pic>
        <p:nvPicPr>
          <p:cNvPr id="11" name="Picture 3" descr="C:\Users\sul086\Downloads\VMSharedFolder\03052018-sjm599-cosima\ACCESS2-sea-ice-clim-fig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622" y="2893936"/>
            <a:ext cx="3837709" cy="2249564"/>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a:off x="5481224" y="3724520"/>
            <a:ext cx="498157" cy="20342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ight Arrow 11"/>
          <p:cNvSpPr/>
          <p:nvPr/>
        </p:nvSpPr>
        <p:spPr>
          <a:xfrm rot="10417916">
            <a:off x="1930237" y="4712464"/>
            <a:ext cx="498157" cy="20342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940047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760344"/>
          </a:xfrm>
        </p:spPr>
        <p:txBody>
          <a:bodyPr>
            <a:noAutofit/>
          </a:bodyPr>
          <a:lstStyle/>
          <a:p>
            <a:r>
              <a:rPr lang="en-AU" sz="2800" dirty="0" smtClean="0"/>
              <a:t>“Fixing” the </a:t>
            </a:r>
            <a:r>
              <a:rPr lang="en-AU" sz="2800" b="1" dirty="0" smtClean="0">
                <a:solidFill>
                  <a:srgbClr val="FF0000"/>
                </a:solidFill>
              </a:rPr>
              <a:t>Southern Ocean Warm Bias </a:t>
            </a:r>
            <a:r>
              <a:rPr lang="en-AU" sz="2800" dirty="0" smtClean="0"/>
              <a:t>and </a:t>
            </a:r>
            <a:r>
              <a:rPr lang="en-AU" sz="2800" b="1" dirty="0" smtClean="0">
                <a:solidFill>
                  <a:srgbClr val="FF0000"/>
                </a:solidFill>
              </a:rPr>
              <a:t>Global Ocean Water </a:t>
            </a:r>
            <a:r>
              <a:rPr lang="en-AU" sz="2800" b="1" dirty="0">
                <a:solidFill>
                  <a:srgbClr val="FF0000"/>
                </a:solidFill>
              </a:rPr>
              <a:t>L</a:t>
            </a:r>
            <a:r>
              <a:rPr lang="en-AU" sz="2800" b="1" dirty="0" smtClean="0">
                <a:solidFill>
                  <a:srgbClr val="FF0000"/>
                </a:solidFill>
              </a:rPr>
              <a:t>oss </a:t>
            </a:r>
            <a:endParaRPr lang="en-AU" sz="2800" b="1" dirty="0">
              <a:solidFill>
                <a:srgbClr val="FF0000"/>
              </a:solidFill>
            </a:endParaRPr>
          </a:p>
        </p:txBody>
      </p:sp>
      <p:sp>
        <p:nvSpPr>
          <p:cNvPr id="3" name="Content Placeholder 2"/>
          <p:cNvSpPr>
            <a:spLocks noGrp="1"/>
          </p:cNvSpPr>
          <p:nvPr>
            <p:ph idx="1"/>
          </p:nvPr>
        </p:nvSpPr>
        <p:spPr>
          <a:xfrm>
            <a:off x="628650" y="1143001"/>
            <a:ext cx="7886700" cy="3803072"/>
          </a:xfrm>
        </p:spPr>
        <p:txBody>
          <a:bodyPr>
            <a:normAutofit fontScale="85000" lnSpcReduction="20000"/>
          </a:bodyPr>
          <a:lstStyle/>
          <a:p>
            <a:pPr marL="0" indent="0">
              <a:buNone/>
            </a:pPr>
            <a:r>
              <a:rPr lang="en-AU" b="1" i="1" u="sng" dirty="0" smtClean="0"/>
              <a:t>By </a:t>
            </a:r>
          </a:p>
          <a:p>
            <a:pPr marL="0" indent="0">
              <a:buNone/>
            </a:pPr>
            <a:endParaRPr lang="en-AU" b="1" i="1" u="sng" dirty="0"/>
          </a:p>
          <a:p>
            <a:pPr marL="0" indent="0">
              <a:buNone/>
            </a:pPr>
            <a:r>
              <a:rPr lang="en-AU" dirty="0" smtClean="0"/>
              <a:t>Discharging the diagnosed </a:t>
            </a:r>
            <a:r>
              <a:rPr lang="en-AU" dirty="0"/>
              <a:t>increment of iceshelf mass over Greenland and Antarctica into ocean surface water off Greenland and Antarctica, respectively, the land ice melting (as iceberg calving </a:t>
            </a:r>
            <a:r>
              <a:rPr lang="en-AU" dirty="0">
                <a:solidFill>
                  <a:schemeClr val="bg2">
                    <a:lumMod val="90000"/>
                  </a:schemeClr>
                </a:solidFill>
              </a:rPr>
              <a:t>and ice shelf basal melting</a:t>
            </a:r>
            <a:r>
              <a:rPr lang="en-AU" dirty="0"/>
              <a:t>) </a:t>
            </a:r>
            <a:r>
              <a:rPr lang="en-AU" dirty="0">
                <a:sym typeface="Wingdings" panose="05000000000000000000" pitchFamily="2" charset="2"/>
              </a:rPr>
              <a:t></a:t>
            </a:r>
            <a:r>
              <a:rPr lang="en-AU" dirty="0"/>
              <a:t> </a:t>
            </a:r>
          </a:p>
          <a:p>
            <a:r>
              <a:rPr lang="en-AU" dirty="0">
                <a:sym typeface="Wingdings" panose="05000000000000000000" pitchFamily="2" charset="2"/>
              </a:rPr>
              <a:t>freshening the surface water</a:t>
            </a:r>
          </a:p>
          <a:p>
            <a:r>
              <a:rPr lang="en-AU" dirty="0">
                <a:sym typeface="Wingdings" panose="05000000000000000000" pitchFamily="2" charset="2"/>
              </a:rPr>
              <a:t>cooling the surface </a:t>
            </a:r>
            <a:r>
              <a:rPr lang="en-AU" dirty="0"/>
              <a:t>water </a:t>
            </a:r>
          </a:p>
          <a:p>
            <a:pPr marL="0" indent="0">
              <a:buNone/>
            </a:pPr>
            <a:endParaRPr lang="en-AU" dirty="0"/>
          </a:p>
          <a:p>
            <a:pPr marL="0" indent="0">
              <a:buNone/>
            </a:pPr>
            <a:endParaRPr lang="en-AU" dirty="0"/>
          </a:p>
        </p:txBody>
      </p:sp>
      <p:sp>
        <p:nvSpPr>
          <p:cNvPr id="4" name="Right Arrow 3"/>
          <p:cNvSpPr/>
          <p:nvPr/>
        </p:nvSpPr>
        <p:spPr>
          <a:xfrm>
            <a:off x="4969565" y="4126727"/>
            <a:ext cx="779228" cy="58839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p:cNvSpPr txBox="1"/>
          <p:nvPr/>
        </p:nvSpPr>
        <p:spPr>
          <a:xfrm>
            <a:off x="5820355" y="4206240"/>
            <a:ext cx="1622066" cy="369332"/>
          </a:xfrm>
          <a:prstGeom prst="rect">
            <a:avLst/>
          </a:prstGeom>
          <a:noFill/>
        </p:spPr>
        <p:txBody>
          <a:bodyPr wrap="square" rtlCol="0">
            <a:spAutoFit/>
          </a:bodyPr>
          <a:lstStyle/>
          <a:p>
            <a:r>
              <a:rPr lang="en-AU" b="1" dirty="0" smtClean="0">
                <a:solidFill>
                  <a:srgbClr val="FF0000"/>
                </a:solidFill>
              </a:rPr>
              <a:t>Siobhan’s talk</a:t>
            </a:r>
            <a:endParaRPr lang="en-AU" b="1" dirty="0">
              <a:solidFill>
                <a:srgbClr val="FF0000"/>
              </a:solidFill>
            </a:endParaRPr>
          </a:p>
        </p:txBody>
      </p:sp>
    </p:spTree>
    <p:extLst>
      <p:ext uri="{BB962C8B-B14F-4D97-AF65-F5344CB8AC3E}">
        <p14:creationId xmlns:p14="http://schemas.microsoft.com/office/powerpoint/2010/main" val="9123943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C13E89-9EAF-7E4E-8CED-7839092BA54A}"/>
              </a:ext>
            </a:extLst>
          </p:cNvPr>
          <p:cNvSpPr>
            <a:spLocks noGrp="1"/>
          </p:cNvSpPr>
          <p:nvPr>
            <p:ph type="title"/>
          </p:nvPr>
        </p:nvSpPr>
        <p:spPr/>
        <p:txBody>
          <a:bodyPr>
            <a:normAutofit fontScale="90000"/>
          </a:bodyPr>
          <a:lstStyle/>
          <a:p>
            <a:r>
              <a:rPr lang="en-US" dirty="0" smtClean="0"/>
              <a:t>Preliminary, </a:t>
            </a:r>
            <a:r>
              <a:rPr lang="en-US" dirty="0"/>
              <a:t>G</a:t>
            </a:r>
            <a:r>
              <a:rPr lang="en-US" dirty="0" smtClean="0"/>
              <a:t>lobal Scale Assessment of the ACCESS-CM2 PI spin-up runs***</a:t>
            </a:r>
            <a:endParaRPr lang="en-US" dirty="0"/>
          </a:p>
        </p:txBody>
      </p:sp>
      <p:sp>
        <p:nvSpPr>
          <p:cNvPr id="3" name="Content Placeholder 2">
            <a:extLst>
              <a:ext uri="{FF2B5EF4-FFF2-40B4-BE49-F238E27FC236}">
                <a16:creationId xmlns="" xmlns:a16="http://schemas.microsoft.com/office/drawing/2014/main" id="{A6743DA9-4843-5242-A219-4DB2CDEBC4D1}"/>
              </a:ext>
            </a:extLst>
          </p:cNvPr>
          <p:cNvSpPr>
            <a:spLocks noGrp="1"/>
          </p:cNvSpPr>
          <p:nvPr>
            <p:ph idx="1"/>
          </p:nvPr>
        </p:nvSpPr>
        <p:spPr>
          <a:xfrm>
            <a:off x="628650" y="1219200"/>
            <a:ext cx="3583132" cy="3810000"/>
          </a:xfrm>
        </p:spPr>
        <p:txBody>
          <a:bodyPr>
            <a:normAutofit fontScale="40000" lnSpcReduction="20000"/>
          </a:bodyPr>
          <a:lstStyle/>
          <a:p>
            <a:r>
              <a:rPr lang="en-US" dirty="0" smtClean="0"/>
              <a:t>Sea Surface Features</a:t>
            </a:r>
          </a:p>
          <a:p>
            <a:pPr lvl="1"/>
            <a:r>
              <a:rPr lang="en-US" dirty="0" smtClean="0"/>
              <a:t>SST/SSS evolution and global biases</a:t>
            </a:r>
          </a:p>
          <a:p>
            <a:pPr lvl="1"/>
            <a:r>
              <a:rPr lang="en-US" dirty="0" smtClean="0"/>
              <a:t>Precipitation pattern</a:t>
            </a:r>
          </a:p>
          <a:p>
            <a:pPr lvl="1"/>
            <a:r>
              <a:rPr lang="en-US" dirty="0" smtClean="0"/>
              <a:t>ENSO </a:t>
            </a:r>
          </a:p>
          <a:p>
            <a:r>
              <a:rPr lang="en-US" dirty="0" smtClean="0"/>
              <a:t>Energy and Mass balance</a:t>
            </a:r>
          </a:p>
          <a:p>
            <a:pPr lvl="1"/>
            <a:r>
              <a:rPr lang="en-US" dirty="0" smtClean="0"/>
              <a:t>TOA and ocean surface energy balance</a:t>
            </a:r>
          </a:p>
          <a:p>
            <a:pPr lvl="1"/>
            <a:r>
              <a:rPr lang="en-US" dirty="0" smtClean="0"/>
              <a:t>Global </a:t>
            </a:r>
            <a:r>
              <a:rPr lang="en-US" dirty="0"/>
              <a:t>s</a:t>
            </a:r>
            <a:r>
              <a:rPr lang="en-US" dirty="0" smtClean="0"/>
              <a:t>ea level evolution</a:t>
            </a:r>
          </a:p>
          <a:p>
            <a:r>
              <a:rPr lang="en-US" dirty="0" smtClean="0"/>
              <a:t>Sea ice</a:t>
            </a:r>
          </a:p>
          <a:p>
            <a:pPr lvl="1"/>
            <a:r>
              <a:rPr lang="en-US" dirty="0" smtClean="0"/>
              <a:t>Distribution pattern</a:t>
            </a:r>
          </a:p>
          <a:p>
            <a:pPr lvl="1"/>
            <a:r>
              <a:rPr lang="en-US" dirty="0" smtClean="0"/>
              <a:t>Ice extent climatology </a:t>
            </a:r>
          </a:p>
          <a:p>
            <a:r>
              <a:rPr lang="en-US" dirty="0" smtClean="0"/>
              <a:t>Ocean interior water property</a:t>
            </a:r>
          </a:p>
          <a:p>
            <a:pPr lvl="1"/>
            <a:r>
              <a:rPr lang="en-US" dirty="0" smtClean="0"/>
              <a:t>Vertical T/S feature</a:t>
            </a:r>
          </a:p>
          <a:p>
            <a:pPr lvl="1"/>
            <a:r>
              <a:rPr lang="en-US" dirty="0" smtClean="0"/>
              <a:t>Vertical T/S bias evolution</a:t>
            </a:r>
          </a:p>
          <a:p>
            <a:r>
              <a:rPr lang="en-US" dirty="0" smtClean="0"/>
              <a:t>Ocean dynamic feature – water mass transport</a:t>
            </a:r>
          </a:p>
          <a:p>
            <a:pPr lvl="1"/>
            <a:r>
              <a:rPr lang="en-US" dirty="0" smtClean="0"/>
              <a:t>Meridional Overturning Circulation</a:t>
            </a:r>
          </a:p>
          <a:p>
            <a:pPr lvl="1"/>
            <a:r>
              <a:rPr lang="en-US" dirty="0" smtClean="0"/>
              <a:t>ACC transport</a:t>
            </a:r>
          </a:p>
        </p:txBody>
      </p:sp>
      <p:sp>
        <p:nvSpPr>
          <p:cNvPr id="4" name="TextBox 3"/>
          <p:cNvSpPr txBox="1"/>
          <p:nvPr/>
        </p:nvSpPr>
        <p:spPr>
          <a:xfrm>
            <a:off x="4174625" y="1908671"/>
            <a:ext cx="4340725" cy="2308324"/>
          </a:xfrm>
          <a:prstGeom prst="rect">
            <a:avLst/>
          </a:prstGeom>
          <a:noFill/>
        </p:spPr>
        <p:txBody>
          <a:bodyPr wrap="square" rtlCol="0">
            <a:spAutoFit/>
          </a:bodyPr>
          <a:lstStyle/>
          <a:p>
            <a:r>
              <a:rPr lang="en-AU" dirty="0" smtClean="0"/>
              <a:t>***</a:t>
            </a:r>
            <a:r>
              <a:rPr lang="en-US" b="1" dirty="0"/>
              <a:t>Jules version </a:t>
            </a:r>
            <a:r>
              <a:rPr lang="en-US" b="1" dirty="0" err="1"/>
              <a:t>spinup</a:t>
            </a:r>
            <a:r>
              <a:rPr lang="en-US" b="1" dirty="0"/>
              <a:t> runs</a:t>
            </a:r>
          </a:p>
          <a:p>
            <a:pPr marL="514350" indent="-514350">
              <a:buFont typeface="+mj-lt"/>
              <a:buAutoNum type="arabicPeriod"/>
            </a:pPr>
            <a:r>
              <a:rPr lang="en-US" b="1" dirty="0"/>
              <a:t>Ar676</a:t>
            </a:r>
            <a:r>
              <a:rPr lang="en-US" dirty="0"/>
              <a:t> (D(0), 200 </a:t>
            </a:r>
            <a:r>
              <a:rPr lang="en-US" dirty="0" err="1"/>
              <a:t>yrs</a:t>
            </a:r>
            <a:r>
              <a:rPr lang="en-US" dirty="0"/>
              <a:t>) </a:t>
            </a:r>
            <a:r>
              <a:rPr lang="en-US" dirty="0">
                <a:sym typeface="Wingdings" panose="05000000000000000000" pitchFamily="2" charset="2"/>
              </a:rPr>
              <a:t> </a:t>
            </a:r>
            <a:r>
              <a:rPr lang="en-US" b="1" dirty="0">
                <a:sym typeface="Wingdings" panose="05000000000000000000" pitchFamily="2" charset="2"/>
              </a:rPr>
              <a:t>av630</a:t>
            </a:r>
            <a:r>
              <a:rPr lang="en-US" dirty="0">
                <a:sym typeface="Wingdings" panose="05000000000000000000" pitchFamily="2" charset="2"/>
              </a:rPr>
              <a:t> (with D(2), as for </a:t>
            </a:r>
            <a:r>
              <a:rPr lang="en-US" b="1" dirty="0">
                <a:sym typeface="Wingdings" panose="05000000000000000000" pitchFamily="2" charset="2"/>
              </a:rPr>
              <a:t>at658</a:t>
            </a:r>
            <a:r>
              <a:rPr lang="en-US" dirty="0">
                <a:sym typeface="Wingdings" panose="05000000000000000000" pitchFamily="2" charset="2"/>
              </a:rPr>
              <a:t>), up to </a:t>
            </a:r>
            <a:r>
              <a:rPr lang="en-US" dirty="0" err="1">
                <a:sym typeface="Wingdings" panose="05000000000000000000" pitchFamily="2" charset="2"/>
              </a:rPr>
              <a:t>yr</a:t>
            </a:r>
            <a:r>
              <a:rPr lang="en-US" dirty="0">
                <a:sym typeface="Wingdings" panose="05000000000000000000" pitchFamily="2" charset="2"/>
              </a:rPr>
              <a:t> </a:t>
            </a:r>
            <a:r>
              <a:rPr lang="en-US" dirty="0" smtClean="0">
                <a:sym typeface="Wingdings" panose="05000000000000000000" pitchFamily="2" charset="2"/>
              </a:rPr>
              <a:t>420</a:t>
            </a:r>
            <a:endParaRPr lang="en-US" dirty="0">
              <a:sym typeface="Wingdings" panose="05000000000000000000" pitchFamily="2" charset="2"/>
            </a:endParaRPr>
          </a:p>
          <a:p>
            <a:pPr marL="514350" indent="-514350">
              <a:buFont typeface="+mj-lt"/>
              <a:buAutoNum type="arabicPeriod"/>
            </a:pPr>
            <a:r>
              <a:rPr lang="en-US" b="1" dirty="0" smtClean="0">
                <a:sym typeface="Wingdings" panose="05000000000000000000" pitchFamily="2" charset="2"/>
              </a:rPr>
              <a:t>At658</a:t>
            </a:r>
            <a:r>
              <a:rPr lang="en-US" dirty="0" smtClean="0">
                <a:sym typeface="Wingdings" panose="05000000000000000000" pitchFamily="2" charset="2"/>
              </a:rPr>
              <a:t> </a:t>
            </a:r>
            <a:r>
              <a:rPr lang="en-US" dirty="0">
                <a:sym typeface="Wingdings" panose="05000000000000000000" pitchFamily="2" charset="2"/>
              </a:rPr>
              <a:t>(D(2</a:t>
            </a:r>
            <a:r>
              <a:rPr lang="en-US" dirty="0" smtClean="0">
                <a:sym typeface="Wingdings" panose="05000000000000000000" pitchFamily="2" charset="2"/>
              </a:rPr>
              <a:t>)), </a:t>
            </a:r>
            <a:r>
              <a:rPr lang="en-US" dirty="0">
                <a:sym typeface="Wingdings" panose="05000000000000000000" pitchFamily="2" charset="2"/>
              </a:rPr>
              <a:t>up to 220 </a:t>
            </a:r>
            <a:r>
              <a:rPr lang="en-US" dirty="0" err="1" smtClean="0">
                <a:sym typeface="Wingdings" panose="05000000000000000000" pitchFamily="2" charset="2"/>
              </a:rPr>
              <a:t>yrs</a:t>
            </a:r>
            <a:r>
              <a:rPr lang="en-US" dirty="0" smtClean="0">
                <a:sym typeface="Wingdings" panose="05000000000000000000" pitchFamily="2" charset="2"/>
              </a:rPr>
              <a:t>, (cri=0.3)</a:t>
            </a:r>
            <a:endParaRPr lang="en-US" dirty="0">
              <a:sym typeface="Wingdings" panose="05000000000000000000" pitchFamily="2" charset="2"/>
            </a:endParaRPr>
          </a:p>
          <a:p>
            <a:pPr marL="514350" indent="-514350">
              <a:buFont typeface="+mj-lt"/>
              <a:buAutoNum type="arabicPeriod"/>
            </a:pPr>
            <a:r>
              <a:rPr lang="en-US" b="1" dirty="0">
                <a:sym typeface="Wingdings" panose="05000000000000000000" pitchFamily="2" charset="2"/>
              </a:rPr>
              <a:t>At659</a:t>
            </a:r>
            <a:r>
              <a:rPr lang="en-US" dirty="0">
                <a:sym typeface="Wingdings" panose="05000000000000000000" pitchFamily="2" charset="2"/>
              </a:rPr>
              <a:t> (D(2</a:t>
            </a:r>
            <a:r>
              <a:rPr lang="en-US" dirty="0" smtClean="0">
                <a:sym typeface="Wingdings" panose="05000000000000000000" pitchFamily="2" charset="2"/>
              </a:rPr>
              <a:t>)), </a:t>
            </a:r>
            <a:r>
              <a:rPr lang="en-US" dirty="0">
                <a:sym typeface="Wingdings" panose="05000000000000000000" pitchFamily="2" charset="2"/>
              </a:rPr>
              <a:t>up to 230 </a:t>
            </a:r>
            <a:r>
              <a:rPr lang="en-US" dirty="0" err="1">
                <a:sym typeface="Wingdings" panose="05000000000000000000" pitchFamily="2" charset="2"/>
              </a:rPr>
              <a:t>yrs</a:t>
            </a:r>
            <a:r>
              <a:rPr lang="en-US" dirty="0">
                <a:sym typeface="Wingdings" panose="05000000000000000000" pitchFamily="2" charset="2"/>
              </a:rPr>
              <a:t>, (</a:t>
            </a:r>
            <a:r>
              <a:rPr lang="en-US" dirty="0" smtClean="0">
                <a:sym typeface="Wingdings" panose="05000000000000000000" pitchFamily="2" charset="2"/>
              </a:rPr>
              <a:t>cri= </a:t>
            </a:r>
            <a:r>
              <a:rPr lang="en-US" dirty="0">
                <a:sym typeface="Wingdings" panose="05000000000000000000" pitchFamily="2" charset="2"/>
              </a:rPr>
              <a:t>0.15</a:t>
            </a:r>
            <a:r>
              <a:rPr lang="en-US" dirty="0" smtClean="0">
                <a:sym typeface="Wingdings" panose="05000000000000000000" pitchFamily="2" charset="2"/>
              </a:rPr>
              <a:t>)</a:t>
            </a:r>
          </a:p>
          <a:p>
            <a:endParaRPr lang="en-US" dirty="0">
              <a:sym typeface="Wingdings" panose="05000000000000000000" pitchFamily="2" charset="2"/>
            </a:endParaRPr>
          </a:p>
          <a:p>
            <a:r>
              <a:rPr lang="en-US" dirty="0" smtClean="0">
                <a:sym typeface="Wingdings" panose="05000000000000000000" pitchFamily="2" charset="2"/>
              </a:rPr>
              <a:t>***</a:t>
            </a:r>
            <a:r>
              <a:rPr lang="en-US" dirty="0" smtClean="0">
                <a:solidFill>
                  <a:srgbClr val="FFC000"/>
                </a:solidFill>
                <a:sym typeface="Wingdings" panose="05000000000000000000" pitchFamily="2" charset="2"/>
              </a:rPr>
              <a:t>CABLE version is still under test……</a:t>
            </a:r>
            <a:endParaRPr lang="en-US" dirty="0">
              <a:solidFill>
                <a:srgbClr val="FFC000"/>
              </a:solidFill>
            </a:endParaRPr>
          </a:p>
          <a:p>
            <a:endParaRPr lang="en-AU" dirty="0"/>
          </a:p>
        </p:txBody>
      </p:sp>
      <p:sp>
        <p:nvSpPr>
          <p:cNvPr id="5" name="Right Arrow 4"/>
          <p:cNvSpPr/>
          <p:nvPr/>
        </p:nvSpPr>
        <p:spPr>
          <a:xfrm>
            <a:off x="1510747" y="2663687"/>
            <a:ext cx="779228" cy="58839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2361537" y="2743200"/>
            <a:ext cx="1622066" cy="369332"/>
          </a:xfrm>
          <a:prstGeom prst="rect">
            <a:avLst/>
          </a:prstGeom>
          <a:noFill/>
        </p:spPr>
        <p:txBody>
          <a:bodyPr wrap="square" rtlCol="0">
            <a:spAutoFit/>
          </a:bodyPr>
          <a:lstStyle/>
          <a:p>
            <a:r>
              <a:rPr lang="en-AU" b="1" dirty="0" smtClean="0">
                <a:solidFill>
                  <a:srgbClr val="FF0000"/>
                </a:solidFill>
              </a:rPr>
              <a:t>Siobhan’s talk</a:t>
            </a:r>
            <a:endParaRPr lang="en-AU" b="1" dirty="0">
              <a:solidFill>
                <a:srgbClr val="FF0000"/>
              </a:solidFill>
            </a:endParaRPr>
          </a:p>
        </p:txBody>
      </p:sp>
      <p:sp>
        <p:nvSpPr>
          <p:cNvPr id="7" name="Rounded Rectangle 6"/>
          <p:cNvSpPr/>
          <p:nvPr/>
        </p:nvSpPr>
        <p:spPr>
          <a:xfrm>
            <a:off x="4055165" y="1908671"/>
            <a:ext cx="4460185" cy="1621708"/>
          </a:xfrm>
          <a:prstGeom prst="roundRect">
            <a:avLst/>
          </a:prstGeom>
          <a:solidFill>
            <a:srgbClr val="92D05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ight Arrow 7"/>
          <p:cNvSpPr/>
          <p:nvPr/>
        </p:nvSpPr>
        <p:spPr>
          <a:xfrm rot="18526901">
            <a:off x="5123415" y="3374662"/>
            <a:ext cx="498157" cy="20342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ight Arrow 8"/>
          <p:cNvSpPr/>
          <p:nvPr/>
        </p:nvSpPr>
        <p:spPr>
          <a:xfrm rot="18526901">
            <a:off x="7624518" y="3405398"/>
            <a:ext cx="498157" cy="20342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14651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p:cNvPicPr>
          <p:nvPr/>
        </p:nvPicPr>
        <p:blipFill rotWithShape="1">
          <a:blip r:embed="rId2">
            <a:extLst>
              <a:ext uri="{28A0092B-C50C-407E-A947-70E740481C1C}">
                <a14:useLocalDpi xmlns:a14="http://schemas.microsoft.com/office/drawing/2010/main" val="0"/>
              </a:ext>
            </a:extLst>
          </a:blip>
          <a:srcRect t="14883" b="9457"/>
          <a:stretch/>
        </p:blipFill>
        <p:spPr>
          <a:xfrm>
            <a:off x="4085236" y="2931555"/>
            <a:ext cx="4006800" cy="1944000"/>
          </a:xfrm>
          <a:prstGeom prst="rect">
            <a:avLst/>
          </a:prstGeom>
        </p:spPr>
      </p:pic>
      <p:sp>
        <p:nvSpPr>
          <p:cNvPr id="2" name="Title 1"/>
          <p:cNvSpPr>
            <a:spLocks noGrp="1"/>
          </p:cNvSpPr>
          <p:nvPr>
            <p:ph type="title"/>
          </p:nvPr>
        </p:nvSpPr>
        <p:spPr>
          <a:xfrm>
            <a:off x="360218" y="31503"/>
            <a:ext cx="8155132" cy="704793"/>
          </a:xfrm>
        </p:spPr>
        <p:txBody>
          <a:bodyPr>
            <a:noAutofit/>
          </a:bodyPr>
          <a:lstStyle/>
          <a:p>
            <a:r>
              <a:rPr lang="en-AU" sz="2400" dirty="0"/>
              <a:t>Sea surface feature: </a:t>
            </a:r>
            <a:br>
              <a:rPr lang="en-AU" sz="2400" dirty="0"/>
            </a:br>
            <a:r>
              <a:rPr lang="en-AU" sz="1600" dirty="0" smtClean="0"/>
              <a:t>Annual mean SST/SSS biases (yrs271-300 of av630) and global annual mean evolution </a:t>
            </a:r>
            <a:endParaRPr lang="en-AU" sz="1600" dirty="0"/>
          </a:p>
        </p:txBody>
      </p:sp>
      <p:pic>
        <p:nvPicPr>
          <p:cNvPr id="7170" name="Picture 2" descr="C:\Users\sul086\Downloads\VMSharedFolder\04052018-dhb599-decadal\at659.SST_bias_0171-0200.gif"/>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l="233" t="12859" r="-233" b="10001"/>
          <a:stretch/>
        </p:blipFill>
        <p:spPr bwMode="auto">
          <a:xfrm>
            <a:off x="190500" y="874651"/>
            <a:ext cx="3028950" cy="19440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sul086\Downloads\VMSharedFolder\04052018-dhb599-decadal\at659.SSS_bias_0171-0200.gif"/>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l="1189" t="14023" r="-1189" b="9262"/>
          <a:stretch/>
        </p:blipFill>
        <p:spPr bwMode="auto">
          <a:xfrm>
            <a:off x="190500" y="2964664"/>
            <a:ext cx="3028950" cy="2016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876550" y="1654355"/>
            <a:ext cx="1314450" cy="338554"/>
          </a:xfrm>
          <a:prstGeom prst="rect">
            <a:avLst/>
          </a:prstGeom>
          <a:noFill/>
        </p:spPr>
        <p:txBody>
          <a:bodyPr wrap="square" rtlCol="0">
            <a:spAutoFit/>
          </a:bodyPr>
          <a:lstStyle/>
          <a:p>
            <a:pPr algn="ctr"/>
            <a:r>
              <a:rPr lang="en-AU" sz="1600" b="1" dirty="0" smtClean="0"/>
              <a:t>SST </a:t>
            </a:r>
            <a:endParaRPr lang="en-AU" sz="1600" b="1" dirty="0"/>
          </a:p>
        </p:txBody>
      </p:sp>
      <p:sp>
        <p:nvSpPr>
          <p:cNvPr id="8" name="TextBox 7"/>
          <p:cNvSpPr txBox="1"/>
          <p:nvPr/>
        </p:nvSpPr>
        <p:spPr>
          <a:xfrm>
            <a:off x="2995118" y="3870200"/>
            <a:ext cx="1314450" cy="338554"/>
          </a:xfrm>
          <a:prstGeom prst="rect">
            <a:avLst/>
          </a:prstGeom>
          <a:noFill/>
        </p:spPr>
        <p:txBody>
          <a:bodyPr wrap="square" rtlCol="0">
            <a:spAutoFit/>
          </a:bodyPr>
          <a:lstStyle/>
          <a:p>
            <a:pPr algn="ctr"/>
            <a:r>
              <a:rPr lang="en-AU" sz="1600" b="1" dirty="0" smtClean="0"/>
              <a:t>SSS</a:t>
            </a:r>
            <a:endParaRPr lang="en-AU" sz="1600" b="1" dirty="0"/>
          </a:p>
        </p:txBody>
      </p:sp>
      <p:sp>
        <p:nvSpPr>
          <p:cNvPr id="10" name="TextBox 9"/>
          <p:cNvSpPr txBox="1"/>
          <p:nvPr/>
        </p:nvSpPr>
        <p:spPr>
          <a:xfrm>
            <a:off x="6552562" y="3144982"/>
            <a:ext cx="883627" cy="954107"/>
          </a:xfrm>
          <a:prstGeom prst="rect">
            <a:avLst/>
          </a:prstGeom>
          <a:noFill/>
        </p:spPr>
        <p:txBody>
          <a:bodyPr wrap="square" rtlCol="0">
            <a:spAutoFit/>
          </a:bodyPr>
          <a:lstStyle/>
          <a:p>
            <a:r>
              <a:rPr lang="en-AU" sz="1400" b="1" dirty="0"/>
              <a:t>a</a:t>
            </a:r>
            <a:r>
              <a:rPr lang="en-AU" sz="1400" b="1" dirty="0" smtClean="0"/>
              <a:t>r676</a:t>
            </a:r>
          </a:p>
          <a:p>
            <a:r>
              <a:rPr lang="en-AU" sz="1400" b="1" dirty="0" smtClean="0">
                <a:solidFill>
                  <a:srgbClr val="FF0000"/>
                </a:solidFill>
              </a:rPr>
              <a:t>av630</a:t>
            </a:r>
            <a:endParaRPr lang="en-AU" sz="1400" b="1" dirty="0">
              <a:solidFill>
                <a:srgbClr val="FF0000"/>
              </a:solidFill>
            </a:endParaRPr>
          </a:p>
          <a:p>
            <a:r>
              <a:rPr lang="en-AU" sz="1400" b="1" dirty="0">
                <a:solidFill>
                  <a:srgbClr val="00B050"/>
                </a:solidFill>
              </a:rPr>
              <a:t>a</a:t>
            </a:r>
            <a:r>
              <a:rPr lang="en-AU" sz="1400" b="1" dirty="0" smtClean="0">
                <a:solidFill>
                  <a:srgbClr val="00B050"/>
                </a:solidFill>
              </a:rPr>
              <a:t>t658</a:t>
            </a:r>
          </a:p>
          <a:p>
            <a:r>
              <a:rPr lang="en-AU" sz="1400" b="1" dirty="0" smtClean="0">
                <a:solidFill>
                  <a:srgbClr val="0000FF"/>
                </a:solidFill>
              </a:rPr>
              <a:t>at659</a:t>
            </a:r>
            <a:endParaRPr lang="en-AU" sz="1400" b="1" dirty="0">
              <a:solidFill>
                <a:srgbClr val="0000FF"/>
              </a:solidFill>
            </a:endParaRPr>
          </a:p>
        </p:txBody>
      </p:sp>
      <p:pic>
        <p:nvPicPr>
          <p:cNvPr id="5" name="Picture 4"/>
          <p:cNvPicPr>
            <a:picLocks/>
          </p:cNvPicPr>
          <p:nvPr/>
        </p:nvPicPr>
        <p:blipFill rotWithShape="1">
          <a:blip r:embed="rId5">
            <a:extLst>
              <a:ext uri="{28A0092B-C50C-407E-A947-70E740481C1C}">
                <a14:useLocalDpi xmlns:a14="http://schemas.microsoft.com/office/drawing/2010/main" val="0"/>
              </a:ext>
            </a:extLst>
          </a:blip>
          <a:srcRect t="13914" b="9720"/>
          <a:stretch/>
        </p:blipFill>
        <p:spPr>
          <a:xfrm>
            <a:off x="4085236" y="987555"/>
            <a:ext cx="4006800" cy="1944000"/>
          </a:xfrm>
          <a:prstGeom prst="rect">
            <a:avLst/>
          </a:prstGeom>
        </p:spPr>
      </p:pic>
    </p:spTree>
    <p:extLst>
      <p:ext uri="{BB962C8B-B14F-4D97-AF65-F5344CB8AC3E}">
        <p14:creationId xmlns:p14="http://schemas.microsoft.com/office/powerpoint/2010/main" val="19851766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Sea surface feature: </a:t>
            </a:r>
            <a:br>
              <a:rPr lang="en-AU" dirty="0" smtClean="0"/>
            </a:br>
            <a:r>
              <a:rPr lang="en-AU" dirty="0" smtClean="0"/>
              <a:t>Precipitation Pattern </a:t>
            </a:r>
            <a:endParaRPr lang="en-AU"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2751" b="7721"/>
          <a:stretch/>
        </p:blipFill>
        <p:spPr>
          <a:xfrm>
            <a:off x="323851" y="1913813"/>
            <a:ext cx="3818659" cy="26280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2596" b="7612"/>
          <a:stretch/>
        </p:blipFill>
        <p:spPr>
          <a:xfrm>
            <a:off x="4572000" y="1876366"/>
            <a:ext cx="3860223" cy="2665447"/>
          </a:xfrm>
          <a:prstGeom prst="rect">
            <a:avLst/>
          </a:prstGeom>
        </p:spPr>
      </p:pic>
      <p:sp>
        <p:nvSpPr>
          <p:cNvPr id="6" name="TextBox 5"/>
          <p:cNvSpPr txBox="1"/>
          <p:nvPr/>
        </p:nvSpPr>
        <p:spPr>
          <a:xfrm>
            <a:off x="886691" y="1565564"/>
            <a:ext cx="1917256" cy="369332"/>
          </a:xfrm>
          <a:prstGeom prst="rect">
            <a:avLst/>
          </a:prstGeom>
          <a:noFill/>
        </p:spPr>
        <p:txBody>
          <a:bodyPr wrap="none" rtlCol="0">
            <a:spAutoFit/>
          </a:bodyPr>
          <a:lstStyle/>
          <a:p>
            <a:r>
              <a:rPr lang="en-AU" dirty="0" smtClean="0"/>
              <a:t>Av630 </a:t>
            </a:r>
            <a:r>
              <a:rPr lang="en-AU" dirty="0" err="1" smtClean="0"/>
              <a:t>yrs</a:t>
            </a:r>
            <a:r>
              <a:rPr lang="en-AU" dirty="0" smtClean="0"/>
              <a:t> 321-350</a:t>
            </a:r>
            <a:endParaRPr lang="en-AU" dirty="0"/>
          </a:p>
        </p:txBody>
      </p:sp>
      <p:sp>
        <p:nvSpPr>
          <p:cNvPr id="7" name="TextBox 6"/>
          <p:cNvSpPr txBox="1"/>
          <p:nvPr/>
        </p:nvSpPr>
        <p:spPr>
          <a:xfrm>
            <a:off x="5209309" y="1544481"/>
            <a:ext cx="2244525" cy="369332"/>
          </a:xfrm>
          <a:prstGeom prst="rect">
            <a:avLst/>
          </a:prstGeom>
          <a:noFill/>
        </p:spPr>
        <p:txBody>
          <a:bodyPr wrap="none" rtlCol="0">
            <a:spAutoFit/>
          </a:bodyPr>
          <a:lstStyle/>
          <a:p>
            <a:r>
              <a:rPr lang="en-AU" dirty="0" smtClean="0"/>
              <a:t>OBS. GPCP 1979-2005</a:t>
            </a:r>
            <a:endParaRPr lang="en-AU" dirty="0"/>
          </a:p>
        </p:txBody>
      </p:sp>
    </p:spTree>
    <p:extLst>
      <p:ext uri="{BB962C8B-B14F-4D97-AF65-F5344CB8AC3E}">
        <p14:creationId xmlns:p14="http://schemas.microsoft.com/office/powerpoint/2010/main" val="9177509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562" y="77779"/>
            <a:ext cx="7886700" cy="704793"/>
          </a:xfrm>
        </p:spPr>
        <p:txBody>
          <a:bodyPr>
            <a:normAutofit fontScale="90000"/>
          </a:bodyPr>
          <a:lstStyle/>
          <a:p>
            <a:r>
              <a:rPr lang="en-AU" dirty="0" smtClean="0"/>
              <a:t>Surface Feature:</a:t>
            </a:r>
            <a:br>
              <a:rPr lang="en-AU" dirty="0" smtClean="0"/>
            </a:br>
            <a:r>
              <a:rPr lang="en-AU" dirty="0" smtClean="0"/>
              <a:t>ENSO Pattern and Power Spectra</a:t>
            </a:r>
            <a:endParaRPr lang="en-AU" dirty="0"/>
          </a:p>
        </p:txBody>
      </p:sp>
      <p:pic>
        <p:nvPicPr>
          <p:cNvPr id="2051" name="Picture 3" descr="C:\Users\sul086\Downloads\VMSharedFolder\03052018-sjm599-cosima\at659.eof.nino34.SON.010101-020012-0.pn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702702" y="1006772"/>
            <a:ext cx="3028950" cy="29273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740721" y="1006773"/>
            <a:ext cx="1143000" cy="300082"/>
          </a:xfrm>
          <a:prstGeom prst="rect">
            <a:avLst/>
          </a:prstGeom>
          <a:solidFill>
            <a:srgbClr val="00B0F0"/>
          </a:solidFill>
        </p:spPr>
        <p:txBody>
          <a:bodyPr wrap="square" rtlCol="0">
            <a:spAutoFit/>
          </a:bodyPr>
          <a:lstStyle/>
          <a:p>
            <a:pPr algn="ctr"/>
            <a:r>
              <a:rPr lang="en-AU" sz="1350" b="1" dirty="0" smtClean="0">
                <a:solidFill>
                  <a:schemeClr val="bg1"/>
                </a:solidFill>
              </a:rPr>
              <a:t>Had-SST</a:t>
            </a:r>
            <a:endParaRPr lang="en-AU" sz="1350" b="1" dirty="0">
              <a:solidFill>
                <a:schemeClr val="bg1"/>
              </a:solidFill>
            </a:endParaRPr>
          </a:p>
        </p:txBody>
      </p:sp>
      <p:sp>
        <p:nvSpPr>
          <p:cNvPr id="8" name="TextBox 7"/>
          <p:cNvSpPr txBox="1"/>
          <p:nvPr/>
        </p:nvSpPr>
        <p:spPr>
          <a:xfrm>
            <a:off x="5753999" y="999805"/>
            <a:ext cx="1143000" cy="300082"/>
          </a:xfrm>
          <a:prstGeom prst="rect">
            <a:avLst/>
          </a:prstGeom>
          <a:solidFill>
            <a:srgbClr val="00B0F0"/>
          </a:solidFill>
        </p:spPr>
        <p:txBody>
          <a:bodyPr wrap="square" rtlCol="0">
            <a:spAutoFit/>
          </a:bodyPr>
          <a:lstStyle/>
          <a:p>
            <a:pPr algn="ctr"/>
            <a:r>
              <a:rPr lang="en-AU" sz="1350" b="1" dirty="0">
                <a:solidFill>
                  <a:schemeClr val="bg1"/>
                </a:solidFill>
              </a:rPr>
              <a:t>at659</a:t>
            </a:r>
          </a:p>
        </p:txBody>
      </p:sp>
      <p:pic>
        <p:nvPicPr>
          <p:cNvPr id="2053" name="Picture 5" descr="C:\Users\sul086\Downloads\VMSharedFolder\03052018-sjm599-cosima\at659.eof.nino34.ann.010101-020012-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6210" r="50000" b="20422"/>
          <a:stretch/>
        </p:blipFill>
        <p:spPr bwMode="auto">
          <a:xfrm>
            <a:off x="6417428" y="3075612"/>
            <a:ext cx="2546463" cy="20678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 t="9572" r="-1553" b="7340"/>
          <a:stretch/>
        </p:blipFill>
        <p:spPr>
          <a:xfrm>
            <a:off x="1867702" y="1227426"/>
            <a:ext cx="2835000" cy="2522978"/>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t="26560" r="50199" b="20318"/>
          <a:stretch/>
        </p:blipFill>
        <p:spPr>
          <a:xfrm>
            <a:off x="255562" y="3075612"/>
            <a:ext cx="2732414" cy="2067888"/>
          </a:xfrm>
          <a:prstGeom prst="rect">
            <a:avLst/>
          </a:prstGeom>
        </p:spPr>
      </p:pic>
      <p:sp>
        <p:nvSpPr>
          <p:cNvPr id="3" name="TextBox 2"/>
          <p:cNvSpPr txBox="1"/>
          <p:nvPr/>
        </p:nvSpPr>
        <p:spPr>
          <a:xfrm>
            <a:off x="1148109" y="4866501"/>
            <a:ext cx="1439186" cy="276999"/>
          </a:xfrm>
          <a:prstGeom prst="rect">
            <a:avLst/>
          </a:prstGeom>
          <a:solidFill>
            <a:schemeClr val="bg1"/>
          </a:solidFill>
        </p:spPr>
        <p:txBody>
          <a:bodyPr wrap="square" rtlCol="0">
            <a:spAutoFit/>
          </a:bodyPr>
          <a:lstStyle/>
          <a:p>
            <a:r>
              <a:rPr lang="en-AU" sz="1200" b="1" dirty="0" smtClean="0"/>
              <a:t>Period (year)</a:t>
            </a:r>
            <a:endParaRPr lang="en-AU" sz="1200" b="1" dirty="0"/>
          </a:p>
        </p:txBody>
      </p:sp>
      <p:sp>
        <p:nvSpPr>
          <p:cNvPr id="12" name="TextBox 11"/>
          <p:cNvSpPr txBox="1"/>
          <p:nvPr/>
        </p:nvSpPr>
        <p:spPr>
          <a:xfrm>
            <a:off x="7168572" y="4866501"/>
            <a:ext cx="1439186" cy="276999"/>
          </a:xfrm>
          <a:prstGeom prst="rect">
            <a:avLst/>
          </a:prstGeom>
          <a:solidFill>
            <a:schemeClr val="bg1"/>
          </a:solidFill>
        </p:spPr>
        <p:txBody>
          <a:bodyPr wrap="square" rtlCol="0">
            <a:spAutoFit/>
          </a:bodyPr>
          <a:lstStyle/>
          <a:p>
            <a:r>
              <a:rPr lang="en-AU" sz="1200" b="1" dirty="0" smtClean="0"/>
              <a:t>Period (year)</a:t>
            </a:r>
            <a:endParaRPr lang="en-AU" sz="1200" b="1" dirty="0"/>
          </a:p>
        </p:txBody>
      </p:sp>
    </p:spTree>
    <p:extLst>
      <p:ext uri="{BB962C8B-B14F-4D97-AF65-F5344CB8AC3E}">
        <p14:creationId xmlns:p14="http://schemas.microsoft.com/office/powerpoint/2010/main" val="24379198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ESCC Hub 2">
      <a:dk1>
        <a:srgbClr val="000000"/>
      </a:dk1>
      <a:lt1>
        <a:srgbClr val="FFFFFF"/>
      </a:lt1>
      <a:dk2>
        <a:srgbClr val="1F497D"/>
      </a:dk2>
      <a:lt2>
        <a:srgbClr val="EEECE1"/>
      </a:lt2>
      <a:accent1>
        <a:srgbClr val="8E6877"/>
      </a:accent1>
      <a:accent2>
        <a:srgbClr val="9E9F9D"/>
      </a:accent2>
      <a:accent3>
        <a:srgbClr val="615E5F"/>
      </a:accent3>
      <a:accent4>
        <a:srgbClr val="899F99"/>
      </a:accent4>
      <a:accent5>
        <a:srgbClr val="2E4045"/>
      </a:accent5>
      <a:accent6>
        <a:srgbClr val="5E3C58"/>
      </a:accent6>
      <a:hlink>
        <a:srgbClr val="0000FF"/>
      </a:hlink>
      <a:folHlink>
        <a:srgbClr val="800080"/>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60739987-0465-2146-A55F-979FC588DF3C}" vid="{502EAF14-3905-C040-9C5A-F3C93ECF8060}"/>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DB82DC99B231B4289A7D2DA8AEF491E" ma:contentTypeVersion="0" ma:contentTypeDescription="Create a new document." ma:contentTypeScope="" ma:versionID="7ab2771f0ff6c8db12c66e47e5277dac">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0FE7265-1029-4149-B1EE-3C0A7B43980A}">
  <ds:schemaRefs>
    <ds:schemaRef ds:uri="http://schemas.microsoft.com/sharepoint/v3/contenttype/forms"/>
  </ds:schemaRefs>
</ds:datastoreItem>
</file>

<file path=customXml/itemProps2.xml><?xml version="1.0" encoding="utf-8"?>
<ds:datastoreItem xmlns:ds="http://schemas.openxmlformats.org/officeDocument/2006/customXml" ds:itemID="{B08FB0DC-211C-4581-BEF8-8316ED0A35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66E393D-08A9-448F-AF81-3114C5ACFC4A}">
  <ds:schemaRefs>
    <ds:schemaRef ds:uri="http://schemas.microsoft.com/office/infopath/2007/PartnerControls"/>
    <ds:schemaRef ds:uri="http://purl.org/dc/terms/"/>
    <ds:schemaRef ds:uri="http://schemas.microsoft.com/office/2006/documentManagement/types"/>
    <ds:schemaRef ds:uri="http://purl.org/dc/elements/1.1/"/>
    <ds:schemaRef ds:uri="http://schemas.openxmlformats.org/package/2006/metadata/core-properties"/>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ESCC_16-9_180227 (1)</Template>
  <TotalTime>16826</TotalTime>
  <Words>1488</Words>
  <Application>Microsoft Office PowerPoint</Application>
  <PresentationFormat>On-screen Show (16:9)</PresentationFormat>
  <Paragraphs>242</Paragraphs>
  <Slides>31</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31</vt:i4>
      </vt:variant>
    </vt:vector>
  </HeadingPairs>
  <TitlesOfParts>
    <vt:vector size="39" baseType="lpstr">
      <vt:lpstr>ＭＳ Ｐゴシック</vt:lpstr>
      <vt:lpstr>Arial</vt:lpstr>
      <vt:lpstr>Calibri</vt:lpstr>
      <vt:lpstr>Calibri Light</vt:lpstr>
      <vt:lpstr>Cambria Math</vt:lpstr>
      <vt:lpstr>Wingdings</vt:lpstr>
      <vt:lpstr>Office Theme</vt:lpstr>
      <vt:lpstr>Custom Design</vt:lpstr>
      <vt:lpstr>ACCESS-CM2 Performance in Climate Simulation</vt:lpstr>
      <vt:lpstr>Australian Community Climate and Earth System Simulator  Global Climate Model ACCESS-CM2</vt:lpstr>
      <vt:lpstr>MOM5 in our Coupled Models</vt:lpstr>
      <vt:lpstr>PowerPoint Presentation</vt:lpstr>
      <vt:lpstr>“Fixing” the Southern Ocean Warm Bias and Global Ocean Water Loss </vt:lpstr>
      <vt:lpstr>Preliminary, Global Scale Assessment of the ACCESS-CM2 PI spin-up runs***</vt:lpstr>
      <vt:lpstr>Sea surface feature:  Annual mean SST/SSS biases (yrs271-300 of av630) and global annual mean evolution </vt:lpstr>
      <vt:lpstr>Sea surface feature:  Precipitation Pattern </vt:lpstr>
      <vt:lpstr>Surface Feature: ENSO Pattern and Power Spectra</vt:lpstr>
      <vt:lpstr>Energy and Mass Balance:  TOA/Ocean surface energy balance and Global sea level evolution</vt:lpstr>
      <vt:lpstr>Ocean interior water property Zonal mean S/T pattern and biases</vt:lpstr>
      <vt:lpstr>Horizontal mean T/S biases evolution in at659 and av630</vt:lpstr>
      <vt:lpstr>Ocean Dynamic Feature MOC Patterns, and AABWF and NADWF evolution (Sv)</vt:lpstr>
      <vt:lpstr>Ocean Dynamic Feature ACC transport through Drake Passage (Sv)</vt:lpstr>
      <vt:lpstr>Summary:</vt:lpstr>
      <vt:lpstr>Summary:</vt:lpstr>
      <vt:lpstr>ACCESS-CM2 Wiki Page</vt:lpstr>
      <vt:lpstr>Post Processing</vt:lpstr>
      <vt:lpstr>Thank you!</vt:lpstr>
      <vt:lpstr>Features and History of ACCESS-CM2</vt:lpstr>
      <vt:lpstr>Iceberg Discharge Scheme Setting:</vt:lpstr>
      <vt:lpstr>Iceberg Discharge Mask/Pattern and Amount</vt:lpstr>
      <vt:lpstr>Sea Ice Southern Ocean sea ice climatology</vt:lpstr>
      <vt:lpstr>Land ice discharging off Antarctica and Greenland  (Considered as water flux of iceberg calving)</vt:lpstr>
      <vt:lpstr>Iceberg Scheme – Bi/O’Farrell</vt:lpstr>
      <vt:lpstr>Iceberg Scheme – II</vt:lpstr>
      <vt:lpstr>Iceberg Scheme – III</vt:lpstr>
      <vt:lpstr>Iceberg Scheme Setting:</vt:lpstr>
      <vt:lpstr>CABLE (I)</vt:lpstr>
      <vt:lpstr>CABLE (II)</vt:lpstr>
      <vt:lpstr>CABLE in CM2 and ESM2</vt:lpstr>
    </vt:vector>
  </TitlesOfParts>
  <Company>CSIRO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Bi, Dave (O&amp;A, Aspendale)</dc:creator>
  <cp:lastModifiedBy>Sullivan, Arnold (O&amp;A, Aspendale)</cp:lastModifiedBy>
  <cp:revision>100</cp:revision>
  <dcterms:created xsi:type="dcterms:W3CDTF">2018-05-12T02:24:49Z</dcterms:created>
  <dcterms:modified xsi:type="dcterms:W3CDTF">2018-06-01T03:37:08Z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0x010100EDB82DC99B231B4289A7D2DA8AEF491E</vt:lpwstr>
  </property>
</Properties>
</file>